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5" r:id="rId1"/>
  </p:sldMasterIdLst>
  <p:notesMasterIdLst>
    <p:notesMasterId r:id="rId23"/>
  </p:notesMasterIdLst>
  <p:sldIdLst>
    <p:sldId id="285" r:id="rId2"/>
    <p:sldId id="299" r:id="rId3"/>
    <p:sldId id="310" r:id="rId4"/>
    <p:sldId id="300" r:id="rId5"/>
    <p:sldId id="298" r:id="rId6"/>
    <p:sldId id="286" r:id="rId7"/>
    <p:sldId id="301" r:id="rId8"/>
    <p:sldId id="303" r:id="rId9"/>
    <p:sldId id="302" r:id="rId10"/>
    <p:sldId id="309" r:id="rId11"/>
    <p:sldId id="287" r:id="rId12"/>
    <p:sldId id="288" r:id="rId13"/>
    <p:sldId id="289" r:id="rId14"/>
    <p:sldId id="304" r:id="rId15"/>
    <p:sldId id="305" r:id="rId16"/>
    <p:sldId id="290" r:id="rId17"/>
    <p:sldId id="291" r:id="rId18"/>
    <p:sldId id="293" r:id="rId19"/>
    <p:sldId id="308" r:id="rId20"/>
    <p:sldId id="297" r:id="rId21"/>
    <p:sldId id="306"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40D6F91-695E-41A9-B592-FBDE2C33513B}">
          <p14:sldIdLst>
            <p14:sldId id="285"/>
            <p14:sldId id="299"/>
            <p14:sldId id="310"/>
            <p14:sldId id="300"/>
          </p14:sldIdLst>
        </p14:section>
        <p14:section name="VIRUS DE LA HEPATITIS C" id="{54EF7EFC-459F-4D44-896E-27F8334C5E50}">
          <p14:sldIdLst>
            <p14:sldId id="298"/>
            <p14:sldId id="286"/>
            <p14:sldId id="301"/>
            <p14:sldId id="303"/>
            <p14:sldId id="302"/>
            <p14:sldId id="309"/>
            <p14:sldId id="287"/>
            <p14:sldId id="288"/>
            <p14:sldId id="289"/>
            <p14:sldId id="304"/>
            <p14:sldId id="305"/>
            <p14:sldId id="290"/>
            <p14:sldId id="291"/>
            <p14:sldId id="293"/>
          </p14:sldIdLst>
        </p14:section>
        <p14:section name="CONCLUSIÓN" id="{4CB22E9D-3210-47EB-B172-34AF222E66A1}">
          <p14:sldIdLst>
            <p14:sldId id="308"/>
          </p14:sldIdLst>
        </p14:section>
        <p14:section name="REFERENCIAS" id="{C091BC8C-68C9-414D-98D2-C93EFB513038}">
          <p14:sldIdLst>
            <p14:sldId id="297"/>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85912" autoAdjust="0"/>
  </p:normalViewPr>
  <p:slideViewPr>
    <p:cSldViewPr>
      <p:cViewPr varScale="1">
        <p:scale>
          <a:sx n="29" d="100"/>
          <a:sy n="29" d="100"/>
        </p:scale>
        <p:origin x="1050" y="42"/>
      </p:cViewPr>
      <p:guideLst>
        <p:guide orient="horz" pos="2160"/>
        <p:guide pos="2880"/>
      </p:guideLst>
    </p:cSldViewPr>
  </p:slideViewPr>
  <p:notesTextViewPr>
    <p:cViewPr>
      <p:scale>
        <a:sx n="1" d="1"/>
        <a:sy n="1" d="1"/>
      </p:scale>
      <p:origin x="0" y="0"/>
    </p:cViewPr>
  </p:notesTextViewPr>
  <p:sorterViewPr>
    <p:cViewPr>
      <p:scale>
        <a:sx n="100" d="100"/>
        <a:sy n="100" d="100"/>
      </p:scale>
      <p:origin x="0" y="47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330130226363672"/>
          <c:y val="4.299735926777366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Población mundial</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Hoja1!$A$2:$A$3</c:f>
              <c:strCache>
                <c:ptCount val="2"/>
                <c:pt idx="0">
                  <c:v>Personas con VHC</c:v>
                </c:pt>
                <c:pt idx="1">
                  <c:v>Personas sin VHC</c:v>
                </c:pt>
              </c:strCache>
            </c:strRef>
          </c:cat>
          <c:val>
            <c:numRef>
              <c:f>Hoja1!$B$2:$B$3</c:f>
              <c:numCache>
                <c:formatCode>General</c:formatCode>
                <c:ptCount val="2"/>
                <c:pt idx="0">
                  <c:v>3</c:v>
                </c:pt>
                <c:pt idx="1">
                  <c:v>97</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4.xml"/><Relationship Id="rId12" Type="http://schemas.openxmlformats.org/officeDocument/2006/relationships/slide" Target="../slides/slide18.xml"/><Relationship Id="rId2" Type="http://schemas.openxmlformats.org/officeDocument/2006/relationships/slide" Target="../slides/slide6.xml"/><Relationship Id="rId16" Type="http://schemas.openxmlformats.org/officeDocument/2006/relationships/image" Target="../media/image22.jpg"/><Relationship Id="rId1" Type="http://schemas.openxmlformats.org/officeDocument/2006/relationships/slide" Target="../slides/slide5.xml"/><Relationship Id="rId6" Type="http://schemas.openxmlformats.org/officeDocument/2006/relationships/slide" Target="../slides/slide11.xml"/><Relationship Id="rId11" Type="http://schemas.openxmlformats.org/officeDocument/2006/relationships/slide" Target="../slides/slide20.xml"/><Relationship Id="rId5" Type="http://schemas.openxmlformats.org/officeDocument/2006/relationships/slide" Target="../slides/slide9.xml"/><Relationship Id="rId15" Type="http://schemas.openxmlformats.org/officeDocument/2006/relationships/image" Target="../media/image21.jpg"/><Relationship Id="rId10" Type="http://schemas.openxmlformats.org/officeDocument/2006/relationships/slide" Target="../slides/slide17.xml"/><Relationship Id="rId4" Type="http://schemas.openxmlformats.org/officeDocument/2006/relationships/slide" Target="../slides/slide8.xml"/><Relationship Id="rId9" Type="http://schemas.openxmlformats.org/officeDocument/2006/relationships/slide" Target="../slides/slide16.xml"/><Relationship Id="rId14" Type="http://schemas.openxmlformats.org/officeDocument/2006/relationships/image" Target="../media/image20.png"/></Relationships>
</file>

<file path=ppt/diagrams/_rels/data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image" Target="../media/image3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image" Target="../media/image33.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DBF89-E692-4997-B579-9B9F2FDF5BAA}" type="doc">
      <dgm:prSet loTypeId="urn:microsoft.com/office/officeart/2005/8/layout/vList3" loCatId="list" qsTypeId="urn:microsoft.com/office/officeart/2005/8/quickstyle/simple3" qsCatId="simple" csTypeId="urn:microsoft.com/office/officeart/2005/8/colors/colorful3" csCatId="colorful" phldr="1"/>
      <dgm:spPr/>
    </dgm:pt>
    <dgm:pt modelId="{1C428AD2-905B-4674-B58E-76402602CB91}">
      <dgm:prSet phldrT="[Texto]"/>
      <dgm:spPr/>
      <dgm:t>
        <a:bodyPr/>
        <a:lstStyle/>
        <a:p>
          <a:pPr algn="ctr"/>
          <a:r>
            <a:rPr lang="es-MX" dirty="0" smtClean="0">
              <a:hlinkClick xmlns:r="http://schemas.openxmlformats.org/officeDocument/2006/relationships" r:id="rId1" action="ppaction://hlinksldjump"/>
            </a:rPr>
            <a:t>VIRUS DE LA HEPATITIS C</a:t>
          </a:r>
          <a:endParaRPr lang="es-MX" dirty="0" smtClean="0"/>
        </a:p>
        <a:p>
          <a:pPr algn="l"/>
          <a:r>
            <a:rPr lang="es-MX" dirty="0" smtClean="0">
              <a:hlinkClick xmlns:r="http://schemas.openxmlformats.org/officeDocument/2006/relationships" r:id="rId2" action="ppaction://hlinksldjump"/>
            </a:rPr>
            <a:t>TAXONOMIA Y GENOTIPOS</a:t>
          </a:r>
          <a:endParaRPr lang="es-MX" dirty="0" smtClean="0"/>
        </a:p>
        <a:p>
          <a:pPr algn="l"/>
          <a:r>
            <a:rPr lang="es-MX" dirty="0" smtClean="0">
              <a:hlinkClick xmlns:r="http://schemas.openxmlformats.org/officeDocument/2006/relationships" r:id="rId3" action="ppaction://hlinksldjump"/>
            </a:rPr>
            <a:t>ESTRUCTURA VIRAL</a:t>
          </a:r>
          <a:endParaRPr lang="es-MX" dirty="0" smtClean="0"/>
        </a:p>
        <a:p>
          <a:pPr algn="l"/>
          <a:r>
            <a:rPr lang="es-MX" dirty="0" smtClean="0">
              <a:hlinkClick xmlns:r="http://schemas.openxmlformats.org/officeDocument/2006/relationships" r:id="rId4" action="ppaction://hlinksldjump"/>
            </a:rPr>
            <a:t>GENOMA</a:t>
          </a:r>
          <a:endParaRPr lang="es-MX" dirty="0" smtClean="0"/>
        </a:p>
      </dgm:t>
    </dgm:pt>
    <dgm:pt modelId="{10F5BD16-2D2A-4EDB-BFF4-2338D55046F9}" type="parTrans" cxnId="{64077B39-C885-493A-B425-F440D740B15A}">
      <dgm:prSet/>
      <dgm:spPr/>
      <dgm:t>
        <a:bodyPr/>
        <a:lstStyle/>
        <a:p>
          <a:endParaRPr lang="es-MX"/>
        </a:p>
      </dgm:t>
    </dgm:pt>
    <dgm:pt modelId="{F1D06730-BB0B-4893-AE8C-1D414A21A71C}" type="sibTrans" cxnId="{64077B39-C885-493A-B425-F440D740B15A}">
      <dgm:prSet/>
      <dgm:spPr/>
      <dgm:t>
        <a:bodyPr/>
        <a:lstStyle/>
        <a:p>
          <a:endParaRPr lang="es-MX"/>
        </a:p>
      </dgm:t>
    </dgm:pt>
    <dgm:pt modelId="{75456321-EB0B-43B2-908A-D56ED7CBBB38}">
      <dgm:prSet phldrT="[Texto]"/>
      <dgm:spPr/>
      <dgm:t>
        <a:bodyPr/>
        <a:lstStyle/>
        <a:p>
          <a:pPr algn="l"/>
          <a:r>
            <a:rPr lang="es-MX" dirty="0" smtClean="0">
              <a:hlinkClick xmlns:r="http://schemas.openxmlformats.org/officeDocument/2006/relationships" r:id="rId5" action="ppaction://hlinksldjump"/>
            </a:rPr>
            <a:t>GENES Y PROTEINAS</a:t>
          </a:r>
          <a:endParaRPr lang="es-MX" dirty="0" smtClean="0"/>
        </a:p>
        <a:p>
          <a:pPr algn="l"/>
          <a:r>
            <a:rPr lang="es-MX" dirty="0" smtClean="0">
              <a:hlinkClick xmlns:r="http://schemas.openxmlformats.org/officeDocument/2006/relationships" r:id="rId6" action="ppaction://hlinksldjump"/>
            </a:rPr>
            <a:t>EPIDEMIOLOGIA</a:t>
          </a:r>
          <a:endParaRPr lang="es-MX" dirty="0" smtClean="0"/>
        </a:p>
        <a:p>
          <a:pPr algn="l"/>
          <a:r>
            <a:rPr lang="es-MX" dirty="0" smtClean="0">
              <a:hlinkClick xmlns:r="http://schemas.openxmlformats.org/officeDocument/2006/relationships" r:id="rId7" action="ppaction://hlinksldjump"/>
            </a:rPr>
            <a:t>PATOLOGIA</a:t>
          </a:r>
          <a:endParaRPr lang="es-MX" dirty="0" smtClean="0"/>
        </a:p>
        <a:p>
          <a:pPr algn="l"/>
          <a:r>
            <a:rPr lang="es-MX" dirty="0" smtClean="0">
              <a:hlinkClick xmlns:r="http://schemas.openxmlformats.org/officeDocument/2006/relationships" r:id="rId8" action="ppaction://hlinksldjump"/>
            </a:rPr>
            <a:t>TRATAMIENTO</a:t>
          </a:r>
          <a:endParaRPr lang="es-MX" dirty="0" smtClean="0"/>
        </a:p>
        <a:p>
          <a:pPr algn="l"/>
          <a:r>
            <a:rPr lang="es-MX" dirty="0" smtClean="0">
              <a:hlinkClick xmlns:r="http://schemas.openxmlformats.org/officeDocument/2006/relationships" r:id="rId9" action="ppaction://hlinksldjump"/>
            </a:rPr>
            <a:t>DIAGNOSTICO</a:t>
          </a:r>
          <a:endParaRPr lang="es-MX" dirty="0" smtClean="0"/>
        </a:p>
      </dgm:t>
    </dgm:pt>
    <dgm:pt modelId="{FEE4AEAA-8857-4688-A31B-E1C08D24E348}" type="parTrans" cxnId="{43DA7425-1962-4E29-8DE4-02A0A70D15B0}">
      <dgm:prSet/>
      <dgm:spPr/>
      <dgm:t>
        <a:bodyPr/>
        <a:lstStyle/>
        <a:p>
          <a:endParaRPr lang="es-MX"/>
        </a:p>
      </dgm:t>
    </dgm:pt>
    <dgm:pt modelId="{9574B8B4-2018-4B8B-8A6F-1D5426F01B53}" type="sibTrans" cxnId="{43DA7425-1962-4E29-8DE4-02A0A70D15B0}">
      <dgm:prSet/>
      <dgm:spPr/>
      <dgm:t>
        <a:bodyPr/>
        <a:lstStyle/>
        <a:p>
          <a:endParaRPr lang="es-MX"/>
        </a:p>
      </dgm:t>
    </dgm:pt>
    <dgm:pt modelId="{B9FDE7CD-440A-4DD6-ABD8-6B0790ECA95D}">
      <dgm:prSet phldrT="[Texto]"/>
      <dgm:spPr/>
      <dgm:t>
        <a:bodyPr/>
        <a:lstStyle/>
        <a:p>
          <a:pPr algn="l"/>
          <a:r>
            <a:rPr lang="es-MX" dirty="0" smtClean="0">
              <a:hlinkClick xmlns:r="http://schemas.openxmlformats.org/officeDocument/2006/relationships" r:id="rId10" action="ppaction://hlinksldjump"/>
            </a:rPr>
            <a:t>MODELOS DE ESTUDIO</a:t>
          </a:r>
          <a:endParaRPr lang="es-MX" dirty="0" smtClean="0">
            <a:hlinkClick xmlns:r="http://schemas.openxmlformats.org/officeDocument/2006/relationships" r:id="rId11" action="ppaction://hlinksldjump"/>
          </a:endParaRPr>
        </a:p>
        <a:p>
          <a:pPr algn="l"/>
          <a:r>
            <a:rPr lang="es-MX" dirty="0" smtClean="0">
              <a:hlinkClick xmlns:r="http://schemas.openxmlformats.org/officeDocument/2006/relationships" r:id="rId12" action="ppaction://hlinksldjump"/>
            </a:rPr>
            <a:t>MODELOS ANIMALES</a:t>
          </a:r>
          <a:endParaRPr lang="es-MX" dirty="0" smtClean="0">
            <a:hlinkClick xmlns:r="http://schemas.openxmlformats.org/officeDocument/2006/relationships" r:id="rId11" action="ppaction://hlinksldjump"/>
          </a:endParaRPr>
        </a:p>
        <a:p>
          <a:pPr algn="l"/>
          <a:r>
            <a:rPr lang="es-MX" dirty="0" smtClean="0">
              <a:hlinkClick xmlns:r="http://schemas.openxmlformats.org/officeDocument/2006/relationships" r:id="rId11" action="ppaction://hlinksldjump"/>
            </a:rPr>
            <a:t>REFERENCIAS </a:t>
          </a:r>
          <a:r>
            <a:rPr lang="es-MX" dirty="0" smtClean="0">
              <a:hlinkClick xmlns:r="http://schemas.openxmlformats.org/officeDocument/2006/relationships" r:id="rId11" action="ppaction://hlinksldjump"/>
            </a:rPr>
            <a:t>BIBLIOGRAFICAS</a:t>
          </a:r>
          <a:endParaRPr lang="es-MX" dirty="0"/>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D5DDCD4F-BD5B-425C-A1AD-882A098C4CCC}" type="parTrans" cxnId="{4825C04B-CDC9-4A5C-9D8A-E6914649F434}">
      <dgm:prSet/>
      <dgm:spPr/>
      <dgm:t>
        <a:bodyPr/>
        <a:lstStyle/>
        <a:p>
          <a:endParaRPr lang="es-MX"/>
        </a:p>
      </dgm:t>
    </dgm:pt>
    <dgm:pt modelId="{C2533EE2-5CB9-4D52-9BBF-72FD021CA594}" type="sibTrans" cxnId="{4825C04B-CDC9-4A5C-9D8A-E6914649F434}">
      <dgm:prSet/>
      <dgm:spPr/>
      <dgm:t>
        <a:bodyPr/>
        <a:lstStyle/>
        <a:p>
          <a:endParaRPr lang="es-MX"/>
        </a:p>
      </dgm:t>
    </dgm:pt>
    <dgm:pt modelId="{B58F1E2C-688A-460C-BC71-74E4D5F6FB04}" type="pres">
      <dgm:prSet presAssocID="{595DBF89-E692-4997-B579-9B9F2FDF5BAA}" presName="linearFlow" presStyleCnt="0">
        <dgm:presLayoutVars>
          <dgm:dir/>
          <dgm:resizeHandles val="exact"/>
        </dgm:presLayoutVars>
      </dgm:prSet>
      <dgm:spPr/>
    </dgm:pt>
    <dgm:pt modelId="{0DDED39C-7467-4D43-8062-2AEEDCFBDBD2}" type="pres">
      <dgm:prSet presAssocID="{1C428AD2-905B-4674-B58E-76402602CB91}" presName="composite" presStyleCnt="0"/>
      <dgm:spPr/>
    </dgm:pt>
    <dgm:pt modelId="{3A435CE6-3503-40CE-8A94-AE796B74E8DF}" type="pres">
      <dgm:prSet presAssocID="{1C428AD2-905B-4674-B58E-76402602CB91}" presName="imgShp" presStyleLbl="fgImgPlace1" presStyleIdx="0" presStyleCnt="3"/>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11000" r="-11000"/>
          </a:stretch>
        </a:blipFill>
      </dgm:spPr>
    </dgm:pt>
    <dgm:pt modelId="{2ACB8CC3-00E8-4432-86BE-551FE0B0778E}" type="pres">
      <dgm:prSet presAssocID="{1C428AD2-905B-4674-B58E-76402602CB91}" presName="txShp" presStyleLbl="node1" presStyleIdx="0" presStyleCnt="3">
        <dgm:presLayoutVars>
          <dgm:bulletEnabled val="1"/>
        </dgm:presLayoutVars>
      </dgm:prSet>
      <dgm:spPr/>
      <dgm:t>
        <a:bodyPr/>
        <a:lstStyle/>
        <a:p>
          <a:endParaRPr lang="es-MX"/>
        </a:p>
      </dgm:t>
    </dgm:pt>
    <dgm:pt modelId="{CFE92E15-BC7A-44A6-B823-4006EB464ABE}" type="pres">
      <dgm:prSet presAssocID="{F1D06730-BB0B-4893-AE8C-1D414A21A71C}" presName="spacing" presStyleCnt="0"/>
      <dgm:spPr/>
    </dgm:pt>
    <dgm:pt modelId="{C964EA95-7716-491A-B360-82B0BE990739}" type="pres">
      <dgm:prSet presAssocID="{75456321-EB0B-43B2-908A-D56ED7CBBB38}" presName="composite" presStyleCnt="0"/>
      <dgm:spPr/>
    </dgm:pt>
    <dgm:pt modelId="{64FE177C-75AF-450E-80D7-F8253349E81E}" type="pres">
      <dgm:prSet presAssocID="{75456321-EB0B-43B2-908A-D56ED7CBBB38}" presName="imgShp" presStyleLbl="fgImgPlace1" presStyleIdx="1" presStyleCnt="3"/>
      <dgm:spPr>
        <a:blipFill>
          <a:blip xmlns:r="http://schemas.openxmlformats.org/officeDocument/2006/relationships" r:embed="rId15">
            <a:extLst>
              <a:ext uri="{28A0092B-C50C-407E-A947-70E740481C1C}">
                <a14:useLocalDpi xmlns:a14="http://schemas.microsoft.com/office/drawing/2010/main" val="0"/>
              </a:ext>
            </a:extLst>
          </a:blip>
          <a:srcRect/>
          <a:stretch>
            <a:fillRect/>
          </a:stretch>
        </a:blipFill>
      </dgm:spPr>
    </dgm:pt>
    <dgm:pt modelId="{73D0D03E-46BF-4371-B146-2B9644CE6924}" type="pres">
      <dgm:prSet presAssocID="{75456321-EB0B-43B2-908A-D56ED7CBBB38}" presName="txShp" presStyleLbl="node1" presStyleIdx="1" presStyleCnt="3">
        <dgm:presLayoutVars>
          <dgm:bulletEnabled val="1"/>
        </dgm:presLayoutVars>
      </dgm:prSet>
      <dgm:spPr/>
      <dgm:t>
        <a:bodyPr/>
        <a:lstStyle/>
        <a:p>
          <a:endParaRPr lang="es-MX"/>
        </a:p>
      </dgm:t>
    </dgm:pt>
    <dgm:pt modelId="{B61737D5-F7F1-45C0-BC5A-9A5834A12154}" type="pres">
      <dgm:prSet presAssocID="{9574B8B4-2018-4B8B-8A6F-1D5426F01B53}" presName="spacing" presStyleCnt="0"/>
      <dgm:spPr/>
    </dgm:pt>
    <dgm:pt modelId="{5DF243EC-142E-4703-A6B4-0F29756AF9B1}" type="pres">
      <dgm:prSet presAssocID="{B9FDE7CD-440A-4DD6-ABD8-6B0790ECA95D}" presName="composite" presStyleCnt="0"/>
      <dgm:spPr/>
    </dgm:pt>
    <dgm:pt modelId="{5A9BBE13-75E6-4F93-8611-F8F40C06A3BB}" type="pres">
      <dgm:prSet presAssocID="{B9FDE7CD-440A-4DD6-ABD8-6B0790ECA95D}" presName="imgShp" presStyleLbl="fgImgPlace1" presStyleIdx="2" presStyleCnt="3"/>
      <dgm:spPr>
        <a:blipFill>
          <a:blip xmlns:r="http://schemas.openxmlformats.org/officeDocument/2006/relationships" r:embed="rId16">
            <a:extLst>
              <a:ext uri="{28A0092B-C50C-407E-A947-70E740481C1C}">
                <a14:useLocalDpi xmlns:a14="http://schemas.microsoft.com/office/drawing/2010/main" val="0"/>
              </a:ext>
            </a:extLst>
          </a:blip>
          <a:srcRect/>
          <a:stretch>
            <a:fillRect l="-25000" r="-25000"/>
          </a:stretch>
        </a:blipFill>
      </dgm:spPr>
    </dgm:pt>
    <dgm:pt modelId="{D575DDC7-D99B-4BA8-BC3B-D64220CD9794}" type="pres">
      <dgm:prSet presAssocID="{B9FDE7CD-440A-4DD6-ABD8-6B0790ECA95D}" presName="txShp" presStyleLbl="node1" presStyleIdx="2" presStyleCnt="3">
        <dgm:presLayoutVars>
          <dgm:bulletEnabled val="1"/>
        </dgm:presLayoutVars>
      </dgm:prSet>
      <dgm:spPr/>
      <dgm:t>
        <a:bodyPr/>
        <a:lstStyle/>
        <a:p>
          <a:endParaRPr lang="es-MX"/>
        </a:p>
      </dgm:t>
    </dgm:pt>
  </dgm:ptLst>
  <dgm:cxnLst>
    <dgm:cxn modelId="{4825C04B-CDC9-4A5C-9D8A-E6914649F434}" srcId="{595DBF89-E692-4997-B579-9B9F2FDF5BAA}" destId="{B9FDE7CD-440A-4DD6-ABD8-6B0790ECA95D}" srcOrd="2" destOrd="0" parTransId="{D5DDCD4F-BD5B-425C-A1AD-882A098C4CCC}" sibTransId="{C2533EE2-5CB9-4D52-9BBF-72FD021CA594}"/>
    <dgm:cxn modelId="{77ABEA03-4235-43E4-8085-159888F99594}" type="presOf" srcId="{595DBF89-E692-4997-B579-9B9F2FDF5BAA}" destId="{B58F1E2C-688A-460C-BC71-74E4D5F6FB04}" srcOrd="0" destOrd="0" presId="urn:microsoft.com/office/officeart/2005/8/layout/vList3"/>
    <dgm:cxn modelId="{43DA7425-1962-4E29-8DE4-02A0A70D15B0}" srcId="{595DBF89-E692-4997-B579-9B9F2FDF5BAA}" destId="{75456321-EB0B-43B2-908A-D56ED7CBBB38}" srcOrd="1" destOrd="0" parTransId="{FEE4AEAA-8857-4688-A31B-E1C08D24E348}" sibTransId="{9574B8B4-2018-4B8B-8A6F-1D5426F01B53}"/>
    <dgm:cxn modelId="{D20E9CC1-391A-451A-A018-A1537AD845B3}" type="presOf" srcId="{75456321-EB0B-43B2-908A-D56ED7CBBB38}" destId="{73D0D03E-46BF-4371-B146-2B9644CE6924}" srcOrd="0" destOrd="0" presId="urn:microsoft.com/office/officeart/2005/8/layout/vList3"/>
    <dgm:cxn modelId="{B1D8A4E0-2157-4993-A94E-D1EE3BFE7850}" type="presOf" srcId="{B9FDE7CD-440A-4DD6-ABD8-6B0790ECA95D}" destId="{D575DDC7-D99B-4BA8-BC3B-D64220CD9794}" srcOrd="0" destOrd="0" presId="urn:microsoft.com/office/officeart/2005/8/layout/vList3"/>
    <dgm:cxn modelId="{64077B39-C885-493A-B425-F440D740B15A}" srcId="{595DBF89-E692-4997-B579-9B9F2FDF5BAA}" destId="{1C428AD2-905B-4674-B58E-76402602CB91}" srcOrd="0" destOrd="0" parTransId="{10F5BD16-2D2A-4EDB-BFF4-2338D55046F9}" sibTransId="{F1D06730-BB0B-4893-AE8C-1D414A21A71C}"/>
    <dgm:cxn modelId="{7DAE0C4F-D684-49B9-9C0C-57091BE488F6}" type="presOf" srcId="{1C428AD2-905B-4674-B58E-76402602CB91}" destId="{2ACB8CC3-00E8-4432-86BE-551FE0B0778E}" srcOrd="0" destOrd="0" presId="urn:microsoft.com/office/officeart/2005/8/layout/vList3"/>
    <dgm:cxn modelId="{9C652D82-DE83-411F-B22E-F6A0F217EB42}" type="presParOf" srcId="{B58F1E2C-688A-460C-BC71-74E4D5F6FB04}" destId="{0DDED39C-7467-4D43-8062-2AEEDCFBDBD2}" srcOrd="0" destOrd="0" presId="urn:microsoft.com/office/officeart/2005/8/layout/vList3"/>
    <dgm:cxn modelId="{D569A68C-9667-41EA-B26E-AFE63D377078}" type="presParOf" srcId="{0DDED39C-7467-4D43-8062-2AEEDCFBDBD2}" destId="{3A435CE6-3503-40CE-8A94-AE796B74E8DF}" srcOrd="0" destOrd="0" presId="urn:microsoft.com/office/officeart/2005/8/layout/vList3"/>
    <dgm:cxn modelId="{2252B884-0B91-48B5-8BD6-8C54F7EC5572}" type="presParOf" srcId="{0DDED39C-7467-4D43-8062-2AEEDCFBDBD2}" destId="{2ACB8CC3-00E8-4432-86BE-551FE0B0778E}" srcOrd="1" destOrd="0" presId="urn:microsoft.com/office/officeart/2005/8/layout/vList3"/>
    <dgm:cxn modelId="{8D1EBA7B-206E-4C14-8F08-62D36B5487AC}" type="presParOf" srcId="{B58F1E2C-688A-460C-BC71-74E4D5F6FB04}" destId="{CFE92E15-BC7A-44A6-B823-4006EB464ABE}" srcOrd="1" destOrd="0" presId="urn:microsoft.com/office/officeart/2005/8/layout/vList3"/>
    <dgm:cxn modelId="{5A0CE978-8172-4C24-96F7-EB9EE5504870}" type="presParOf" srcId="{B58F1E2C-688A-460C-BC71-74E4D5F6FB04}" destId="{C964EA95-7716-491A-B360-82B0BE990739}" srcOrd="2" destOrd="0" presId="urn:microsoft.com/office/officeart/2005/8/layout/vList3"/>
    <dgm:cxn modelId="{C2045774-08DF-4B4C-AE3A-C602B97FD496}" type="presParOf" srcId="{C964EA95-7716-491A-B360-82B0BE990739}" destId="{64FE177C-75AF-450E-80D7-F8253349E81E}" srcOrd="0" destOrd="0" presId="urn:microsoft.com/office/officeart/2005/8/layout/vList3"/>
    <dgm:cxn modelId="{B4BB34F7-4CFB-4165-954A-5363C6BC9025}" type="presParOf" srcId="{C964EA95-7716-491A-B360-82B0BE990739}" destId="{73D0D03E-46BF-4371-B146-2B9644CE6924}" srcOrd="1" destOrd="0" presId="urn:microsoft.com/office/officeart/2005/8/layout/vList3"/>
    <dgm:cxn modelId="{BFA5F4FE-2176-4773-B27D-7E82AD9AAE42}" type="presParOf" srcId="{B58F1E2C-688A-460C-BC71-74E4D5F6FB04}" destId="{B61737D5-F7F1-45C0-BC5A-9A5834A12154}" srcOrd="3" destOrd="0" presId="urn:microsoft.com/office/officeart/2005/8/layout/vList3"/>
    <dgm:cxn modelId="{693B63B7-55DB-4F4A-82C0-168B8F4A3E04}" type="presParOf" srcId="{B58F1E2C-688A-460C-BC71-74E4D5F6FB04}" destId="{5DF243EC-142E-4703-A6B4-0F29756AF9B1}" srcOrd="4" destOrd="0" presId="urn:microsoft.com/office/officeart/2005/8/layout/vList3"/>
    <dgm:cxn modelId="{52F6B4A6-B03E-4943-9803-5A6E69FEB052}" type="presParOf" srcId="{5DF243EC-142E-4703-A6B4-0F29756AF9B1}" destId="{5A9BBE13-75E6-4F93-8611-F8F40C06A3BB}" srcOrd="0" destOrd="0" presId="urn:microsoft.com/office/officeart/2005/8/layout/vList3"/>
    <dgm:cxn modelId="{99382933-C502-4AB3-9032-68C09663C6C0}" type="presParOf" srcId="{5DF243EC-142E-4703-A6B4-0F29756AF9B1}" destId="{D575DDC7-D99B-4BA8-BC3B-D64220CD979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9683E-FE0E-4F3D-9227-C86204E82115}"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ES"/>
        </a:p>
      </dgm:t>
    </dgm:pt>
    <dgm:pt modelId="{19074B79-4351-4986-8E6A-80CE56FDACDB}">
      <dgm:prSet phldrT="[Texto]"/>
      <dgm:spPr/>
      <dgm:t>
        <a:bodyPr/>
        <a:lstStyle/>
        <a:p>
          <a:r>
            <a:rPr lang="es-MX" dirty="0" smtClean="0"/>
            <a:t>GENOTIPOS</a:t>
          </a:r>
          <a:endParaRPr lang="es-ES" dirty="0"/>
        </a:p>
      </dgm:t>
    </dgm:pt>
    <dgm:pt modelId="{695BA7D3-4F31-4616-865C-A086E1C13ED4}" type="parTrans" cxnId="{C0E14CD6-8DED-4321-A019-2CE2B2CE97C0}">
      <dgm:prSet/>
      <dgm:spPr/>
      <dgm:t>
        <a:bodyPr/>
        <a:lstStyle/>
        <a:p>
          <a:endParaRPr lang="es-ES"/>
        </a:p>
      </dgm:t>
    </dgm:pt>
    <dgm:pt modelId="{49AD5A7A-4A22-41A8-B7DF-0A5D1C1F6481}" type="sibTrans" cxnId="{C0E14CD6-8DED-4321-A019-2CE2B2CE97C0}">
      <dgm:prSet/>
      <dgm:spPr/>
      <dgm:t>
        <a:bodyPr/>
        <a:lstStyle/>
        <a:p>
          <a:endParaRPr lang="es-ES"/>
        </a:p>
      </dgm:t>
    </dgm:pt>
    <dgm:pt modelId="{81B578B5-23BF-41AE-834E-D0BAEDC10168}">
      <dgm:prSet phldrT="[Texto]"/>
      <dgm:spPr/>
      <dgm:t>
        <a:bodyPr/>
        <a:lstStyle/>
        <a:p>
          <a:r>
            <a:rPr lang="es-MX" dirty="0" smtClean="0"/>
            <a:t>6 genotipos</a:t>
          </a:r>
          <a:endParaRPr lang="es-ES" dirty="0"/>
        </a:p>
      </dgm:t>
    </dgm:pt>
    <dgm:pt modelId="{D91022CE-8D6F-4B16-B99F-579BDDECAB16}" type="parTrans" cxnId="{260154DE-D31F-4A10-A8F0-8BC6CB2CF4CA}">
      <dgm:prSet/>
      <dgm:spPr/>
      <dgm:t>
        <a:bodyPr/>
        <a:lstStyle/>
        <a:p>
          <a:endParaRPr lang="es-ES"/>
        </a:p>
      </dgm:t>
    </dgm:pt>
    <dgm:pt modelId="{C8891E60-13B8-44D0-AFCB-FAEA6853BD65}" type="sibTrans" cxnId="{260154DE-D31F-4A10-A8F0-8BC6CB2CF4CA}">
      <dgm:prSet/>
      <dgm:spPr/>
      <dgm:t>
        <a:bodyPr/>
        <a:lstStyle/>
        <a:p>
          <a:endParaRPr lang="es-ES"/>
        </a:p>
      </dgm:t>
    </dgm:pt>
    <dgm:pt modelId="{FEDE2C06-E8A8-45E2-93D0-9D83CE62C378}">
      <dgm:prSet phldrT="[Texto]"/>
      <dgm:spPr/>
      <dgm:t>
        <a:bodyPr/>
        <a:lstStyle/>
        <a:p>
          <a:r>
            <a:rPr lang="es-MX" dirty="0" smtClean="0"/>
            <a:t>Se representan por números</a:t>
          </a:r>
          <a:endParaRPr lang="es-ES" dirty="0"/>
        </a:p>
      </dgm:t>
    </dgm:pt>
    <dgm:pt modelId="{7457BC0A-D4FC-4764-9B0E-7A95EAF4848A}" type="parTrans" cxnId="{F70CC7AE-D759-4269-9F54-9DF542775286}">
      <dgm:prSet/>
      <dgm:spPr/>
      <dgm:t>
        <a:bodyPr/>
        <a:lstStyle/>
        <a:p>
          <a:endParaRPr lang="es-ES"/>
        </a:p>
      </dgm:t>
    </dgm:pt>
    <dgm:pt modelId="{A144BE93-4EDB-4A04-A156-57FD75837C26}" type="sibTrans" cxnId="{F70CC7AE-D759-4269-9F54-9DF542775286}">
      <dgm:prSet/>
      <dgm:spPr/>
      <dgm:t>
        <a:bodyPr/>
        <a:lstStyle/>
        <a:p>
          <a:endParaRPr lang="es-ES"/>
        </a:p>
      </dgm:t>
    </dgm:pt>
    <dgm:pt modelId="{BD7CBCDA-861F-4719-8D6F-B7CA358BA1E0}">
      <dgm:prSet phldrT="[Texto]"/>
      <dgm:spPr/>
      <dgm:t>
        <a:bodyPr/>
        <a:lstStyle/>
        <a:p>
          <a:r>
            <a:rPr lang="es-MX" dirty="0" smtClean="0"/>
            <a:t>SUBTIPOS</a:t>
          </a:r>
          <a:endParaRPr lang="es-ES" dirty="0"/>
        </a:p>
      </dgm:t>
    </dgm:pt>
    <dgm:pt modelId="{62C8A771-84B8-4CAB-98E1-51E3C639C310}" type="parTrans" cxnId="{7E89F02B-32F9-4961-811F-61679FB7D29A}">
      <dgm:prSet/>
      <dgm:spPr/>
      <dgm:t>
        <a:bodyPr/>
        <a:lstStyle/>
        <a:p>
          <a:endParaRPr lang="es-ES"/>
        </a:p>
      </dgm:t>
    </dgm:pt>
    <dgm:pt modelId="{D322F5E2-196C-42F0-88DD-1EC2E9876C67}" type="sibTrans" cxnId="{7E89F02B-32F9-4961-811F-61679FB7D29A}">
      <dgm:prSet/>
      <dgm:spPr/>
      <dgm:t>
        <a:bodyPr/>
        <a:lstStyle/>
        <a:p>
          <a:endParaRPr lang="es-ES"/>
        </a:p>
      </dgm:t>
    </dgm:pt>
    <dgm:pt modelId="{BF6F67F7-14F2-48A4-917B-991453B2E8C4}">
      <dgm:prSet phldrT="[Texto]"/>
      <dgm:spPr/>
      <dgm:t>
        <a:bodyPr/>
        <a:lstStyle/>
        <a:p>
          <a:r>
            <a:rPr lang="es-MX" dirty="0" smtClean="0"/>
            <a:t>67 Subtipos</a:t>
          </a:r>
          <a:endParaRPr lang="es-ES" dirty="0"/>
        </a:p>
      </dgm:t>
    </dgm:pt>
    <dgm:pt modelId="{926F9460-1249-4C55-97AE-70A8517CA878}" type="parTrans" cxnId="{59EA8EF2-B87D-4DB2-BE5C-49736210FA2E}">
      <dgm:prSet/>
      <dgm:spPr/>
      <dgm:t>
        <a:bodyPr/>
        <a:lstStyle/>
        <a:p>
          <a:endParaRPr lang="es-ES"/>
        </a:p>
      </dgm:t>
    </dgm:pt>
    <dgm:pt modelId="{14E2C89B-35CF-47C5-9560-B62B55A02BA1}" type="sibTrans" cxnId="{59EA8EF2-B87D-4DB2-BE5C-49736210FA2E}">
      <dgm:prSet/>
      <dgm:spPr/>
      <dgm:t>
        <a:bodyPr/>
        <a:lstStyle/>
        <a:p>
          <a:endParaRPr lang="es-ES"/>
        </a:p>
      </dgm:t>
    </dgm:pt>
    <dgm:pt modelId="{5BE57B5C-74BD-4C97-8F3B-6F7EF8420AA8}">
      <dgm:prSet phldrT="[Texto]"/>
      <dgm:spPr/>
      <dgm:t>
        <a:bodyPr/>
        <a:lstStyle/>
        <a:p>
          <a:r>
            <a:rPr lang="es-MX" dirty="0" smtClean="0"/>
            <a:t>Se representan por letras.</a:t>
          </a:r>
          <a:endParaRPr lang="es-ES" dirty="0"/>
        </a:p>
      </dgm:t>
    </dgm:pt>
    <dgm:pt modelId="{0275081B-FE8E-4B56-84E1-BAA57D4A02BC}" type="parTrans" cxnId="{170F1610-9463-4C34-BF6B-CFB49EF79A63}">
      <dgm:prSet/>
      <dgm:spPr/>
      <dgm:t>
        <a:bodyPr/>
        <a:lstStyle/>
        <a:p>
          <a:endParaRPr lang="es-ES"/>
        </a:p>
      </dgm:t>
    </dgm:pt>
    <dgm:pt modelId="{5A54078C-BB98-40EC-B26D-4284816A58D2}" type="sibTrans" cxnId="{170F1610-9463-4C34-BF6B-CFB49EF79A63}">
      <dgm:prSet/>
      <dgm:spPr/>
      <dgm:t>
        <a:bodyPr/>
        <a:lstStyle/>
        <a:p>
          <a:endParaRPr lang="es-ES"/>
        </a:p>
      </dgm:t>
    </dgm:pt>
    <dgm:pt modelId="{7B16A114-3715-4228-8606-A40B7D130A95}" type="pres">
      <dgm:prSet presAssocID="{5299683E-FE0E-4F3D-9227-C86204E82115}" presName="Name0" presStyleCnt="0">
        <dgm:presLayoutVars>
          <dgm:dir/>
          <dgm:animLvl val="lvl"/>
          <dgm:resizeHandles/>
        </dgm:presLayoutVars>
      </dgm:prSet>
      <dgm:spPr/>
    </dgm:pt>
    <dgm:pt modelId="{133353AB-9FBF-4857-B962-E2B50FC9E8FA}" type="pres">
      <dgm:prSet presAssocID="{19074B79-4351-4986-8E6A-80CE56FDACDB}" presName="linNode" presStyleCnt="0"/>
      <dgm:spPr/>
    </dgm:pt>
    <dgm:pt modelId="{AC30B31F-B7F6-4116-921D-08BCB4597CEF}" type="pres">
      <dgm:prSet presAssocID="{19074B79-4351-4986-8E6A-80CE56FDACDB}" presName="parentShp" presStyleLbl="node1" presStyleIdx="0" presStyleCnt="2">
        <dgm:presLayoutVars>
          <dgm:bulletEnabled val="1"/>
        </dgm:presLayoutVars>
      </dgm:prSet>
      <dgm:spPr/>
      <dgm:t>
        <a:bodyPr/>
        <a:lstStyle/>
        <a:p>
          <a:endParaRPr lang="es-ES"/>
        </a:p>
      </dgm:t>
    </dgm:pt>
    <dgm:pt modelId="{ED2B16A7-8DA5-4115-A5D6-41AC53381917}" type="pres">
      <dgm:prSet presAssocID="{19074B79-4351-4986-8E6A-80CE56FDACDB}" presName="childShp" presStyleLbl="bgAccFollowNode1" presStyleIdx="0" presStyleCnt="2">
        <dgm:presLayoutVars>
          <dgm:bulletEnabled val="1"/>
        </dgm:presLayoutVars>
      </dgm:prSet>
      <dgm:spPr/>
      <dgm:t>
        <a:bodyPr/>
        <a:lstStyle/>
        <a:p>
          <a:endParaRPr lang="es-ES"/>
        </a:p>
      </dgm:t>
    </dgm:pt>
    <dgm:pt modelId="{52BD256F-BE3C-4CB7-B665-CE809E8A3068}" type="pres">
      <dgm:prSet presAssocID="{49AD5A7A-4A22-41A8-B7DF-0A5D1C1F6481}" presName="spacing" presStyleCnt="0"/>
      <dgm:spPr/>
    </dgm:pt>
    <dgm:pt modelId="{B536A16E-6193-4D97-ACE6-4BEA9BB079B8}" type="pres">
      <dgm:prSet presAssocID="{BD7CBCDA-861F-4719-8D6F-B7CA358BA1E0}" presName="linNode" presStyleCnt="0"/>
      <dgm:spPr/>
    </dgm:pt>
    <dgm:pt modelId="{C2A52D92-E157-4C25-8689-DA4FB6434A22}" type="pres">
      <dgm:prSet presAssocID="{BD7CBCDA-861F-4719-8D6F-B7CA358BA1E0}" presName="parentShp" presStyleLbl="node1" presStyleIdx="1" presStyleCnt="2">
        <dgm:presLayoutVars>
          <dgm:bulletEnabled val="1"/>
        </dgm:presLayoutVars>
      </dgm:prSet>
      <dgm:spPr/>
    </dgm:pt>
    <dgm:pt modelId="{8896C59E-CEDC-4407-9B1C-13ED5FD1DB8C}" type="pres">
      <dgm:prSet presAssocID="{BD7CBCDA-861F-4719-8D6F-B7CA358BA1E0}" presName="childShp" presStyleLbl="bgAccFollowNode1" presStyleIdx="1" presStyleCnt="2">
        <dgm:presLayoutVars>
          <dgm:bulletEnabled val="1"/>
        </dgm:presLayoutVars>
      </dgm:prSet>
      <dgm:spPr/>
      <dgm:t>
        <a:bodyPr/>
        <a:lstStyle/>
        <a:p>
          <a:endParaRPr lang="es-ES"/>
        </a:p>
      </dgm:t>
    </dgm:pt>
  </dgm:ptLst>
  <dgm:cxnLst>
    <dgm:cxn modelId="{FBF320CB-7E96-48C4-802A-0E3434BAD87D}" type="presOf" srcId="{FEDE2C06-E8A8-45E2-93D0-9D83CE62C378}" destId="{ED2B16A7-8DA5-4115-A5D6-41AC53381917}" srcOrd="0" destOrd="1" presId="urn:microsoft.com/office/officeart/2005/8/layout/vList6"/>
    <dgm:cxn modelId="{F9D240D3-7A01-454E-8AE5-026A99BE3417}" type="presOf" srcId="{5BE57B5C-74BD-4C97-8F3B-6F7EF8420AA8}" destId="{8896C59E-CEDC-4407-9B1C-13ED5FD1DB8C}" srcOrd="0" destOrd="1" presId="urn:microsoft.com/office/officeart/2005/8/layout/vList6"/>
    <dgm:cxn modelId="{7E89F02B-32F9-4961-811F-61679FB7D29A}" srcId="{5299683E-FE0E-4F3D-9227-C86204E82115}" destId="{BD7CBCDA-861F-4719-8D6F-B7CA358BA1E0}" srcOrd="1" destOrd="0" parTransId="{62C8A771-84B8-4CAB-98E1-51E3C639C310}" sibTransId="{D322F5E2-196C-42F0-88DD-1EC2E9876C67}"/>
    <dgm:cxn modelId="{CBBCE65D-51C4-46CC-9029-478D2FDB4790}" type="presOf" srcId="{19074B79-4351-4986-8E6A-80CE56FDACDB}" destId="{AC30B31F-B7F6-4116-921D-08BCB4597CEF}" srcOrd="0" destOrd="0" presId="urn:microsoft.com/office/officeart/2005/8/layout/vList6"/>
    <dgm:cxn modelId="{59EA8EF2-B87D-4DB2-BE5C-49736210FA2E}" srcId="{BD7CBCDA-861F-4719-8D6F-B7CA358BA1E0}" destId="{BF6F67F7-14F2-48A4-917B-991453B2E8C4}" srcOrd="0" destOrd="0" parTransId="{926F9460-1249-4C55-97AE-70A8517CA878}" sibTransId="{14E2C89B-35CF-47C5-9560-B62B55A02BA1}"/>
    <dgm:cxn modelId="{260154DE-D31F-4A10-A8F0-8BC6CB2CF4CA}" srcId="{19074B79-4351-4986-8E6A-80CE56FDACDB}" destId="{81B578B5-23BF-41AE-834E-D0BAEDC10168}" srcOrd="0" destOrd="0" parTransId="{D91022CE-8D6F-4B16-B99F-579BDDECAB16}" sibTransId="{C8891E60-13B8-44D0-AFCB-FAEA6853BD65}"/>
    <dgm:cxn modelId="{19ED66F2-4942-46A7-8E10-6F2936FE30EB}" type="presOf" srcId="{BD7CBCDA-861F-4719-8D6F-B7CA358BA1E0}" destId="{C2A52D92-E157-4C25-8689-DA4FB6434A22}" srcOrd="0" destOrd="0" presId="urn:microsoft.com/office/officeart/2005/8/layout/vList6"/>
    <dgm:cxn modelId="{B17EBE92-7475-4AAC-ABA5-37AC20CDBA31}" type="presOf" srcId="{81B578B5-23BF-41AE-834E-D0BAEDC10168}" destId="{ED2B16A7-8DA5-4115-A5D6-41AC53381917}" srcOrd="0" destOrd="0" presId="urn:microsoft.com/office/officeart/2005/8/layout/vList6"/>
    <dgm:cxn modelId="{170F1610-9463-4C34-BF6B-CFB49EF79A63}" srcId="{BD7CBCDA-861F-4719-8D6F-B7CA358BA1E0}" destId="{5BE57B5C-74BD-4C97-8F3B-6F7EF8420AA8}" srcOrd="1" destOrd="0" parTransId="{0275081B-FE8E-4B56-84E1-BAA57D4A02BC}" sibTransId="{5A54078C-BB98-40EC-B26D-4284816A58D2}"/>
    <dgm:cxn modelId="{C0E14CD6-8DED-4321-A019-2CE2B2CE97C0}" srcId="{5299683E-FE0E-4F3D-9227-C86204E82115}" destId="{19074B79-4351-4986-8E6A-80CE56FDACDB}" srcOrd="0" destOrd="0" parTransId="{695BA7D3-4F31-4616-865C-A086E1C13ED4}" sibTransId="{49AD5A7A-4A22-41A8-B7DF-0A5D1C1F6481}"/>
    <dgm:cxn modelId="{647B9B05-F0A7-48E4-B325-0AB69C79716D}" type="presOf" srcId="{BF6F67F7-14F2-48A4-917B-991453B2E8C4}" destId="{8896C59E-CEDC-4407-9B1C-13ED5FD1DB8C}" srcOrd="0" destOrd="0" presId="urn:microsoft.com/office/officeart/2005/8/layout/vList6"/>
    <dgm:cxn modelId="{2A8BC145-2F36-4068-ABA6-EDD4EB64D91A}" type="presOf" srcId="{5299683E-FE0E-4F3D-9227-C86204E82115}" destId="{7B16A114-3715-4228-8606-A40B7D130A95}" srcOrd="0" destOrd="0" presId="urn:microsoft.com/office/officeart/2005/8/layout/vList6"/>
    <dgm:cxn modelId="{F70CC7AE-D759-4269-9F54-9DF542775286}" srcId="{19074B79-4351-4986-8E6A-80CE56FDACDB}" destId="{FEDE2C06-E8A8-45E2-93D0-9D83CE62C378}" srcOrd="1" destOrd="0" parTransId="{7457BC0A-D4FC-4764-9B0E-7A95EAF4848A}" sibTransId="{A144BE93-4EDB-4A04-A156-57FD75837C26}"/>
    <dgm:cxn modelId="{A6AF5DEB-DE89-4D01-9EE3-1F6237173D1E}" type="presParOf" srcId="{7B16A114-3715-4228-8606-A40B7D130A95}" destId="{133353AB-9FBF-4857-B962-E2B50FC9E8FA}" srcOrd="0" destOrd="0" presId="urn:microsoft.com/office/officeart/2005/8/layout/vList6"/>
    <dgm:cxn modelId="{1FA61970-C56F-450B-85EF-BE271FE8095A}" type="presParOf" srcId="{133353AB-9FBF-4857-B962-E2B50FC9E8FA}" destId="{AC30B31F-B7F6-4116-921D-08BCB4597CEF}" srcOrd="0" destOrd="0" presId="urn:microsoft.com/office/officeart/2005/8/layout/vList6"/>
    <dgm:cxn modelId="{53127300-4D08-41DE-96BF-0C5D6796805C}" type="presParOf" srcId="{133353AB-9FBF-4857-B962-E2B50FC9E8FA}" destId="{ED2B16A7-8DA5-4115-A5D6-41AC53381917}" srcOrd="1" destOrd="0" presId="urn:microsoft.com/office/officeart/2005/8/layout/vList6"/>
    <dgm:cxn modelId="{7F67D5F4-2EDB-47F5-8AE5-C2A1D1900EC3}" type="presParOf" srcId="{7B16A114-3715-4228-8606-A40B7D130A95}" destId="{52BD256F-BE3C-4CB7-B665-CE809E8A3068}" srcOrd="1" destOrd="0" presId="urn:microsoft.com/office/officeart/2005/8/layout/vList6"/>
    <dgm:cxn modelId="{BC453E42-A199-4ACA-A87B-811151448534}" type="presParOf" srcId="{7B16A114-3715-4228-8606-A40B7D130A95}" destId="{B536A16E-6193-4D97-ACE6-4BEA9BB079B8}" srcOrd="2" destOrd="0" presId="urn:microsoft.com/office/officeart/2005/8/layout/vList6"/>
    <dgm:cxn modelId="{F8FBCC65-AE37-4641-A5F3-7F03AC0BF7A6}" type="presParOf" srcId="{B536A16E-6193-4D97-ACE6-4BEA9BB079B8}" destId="{C2A52D92-E157-4C25-8689-DA4FB6434A22}" srcOrd="0" destOrd="0" presId="urn:microsoft.com/office/officeart/2005/8/layout/vList6"/>
    <dgm:cxn modelId="{FEB4190B-2759-428E-AD1E-2047ADB7C20F}" type="presParOf" srcId="{B536A16E-6193-4D97-ACE6-4BEA9BB079B8}" destId="{8896C59E-CEDC-4407-9B1C-13ED5FD1DB8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6D344B-E365-411E-B098-4A42B6792CB4}"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MX"/>
        </a:p>
      </dgm:t>
    </dgm:pt>
    <dgm:pt modelId="{94106478-2A37-4E3F-A6EF-AE727A79CF92}">
      <dgm:prSet phldrT="[Texto]" custT="1"/>
      <dgm:spPr/>
      <dgm:t>
        <a:bodyPr/>
        <a:lstStyle/>
        <a:p>
          <a:r>
            <a:rPr lang="es-MX" sz="1600" dirty="0" smtClean="0"/>
            <a:t>Cápsula pequeña</a:t>
          </a:r>
          <a:endParaRPr lang="es-MX" sz="1600" dirty="0"/>
        </a:p>
      </dgm:t>
    </dgm:pt>
    <dgm:pt modelId="{C4AFA6D7-4AF9-40B1-83E3-9AB02CFB1ADE}" type="parTrans" cxnId="{6AB709B8-5614-4843-B298-E7522AEDCBBD}">
      <dgm:prSet/>
      <dgm:spPr/>
      <dgm:t>
        <a:bodyPr/>
        <a:lstStyle/>
        <a:p>
          <a:endParaRPr lang="es-MX"/>
        </a:p>
      </dgm:t>
    </dgm:pt>
    <dgm:pt modelId="{3CB39244-A770-4A3A-B7E6-C56FD1B96B09}" type="sibTrans" cxnId="{6AB709B8-5614-4843-B298-E7522AEDCBBD}">
      <dgm:prSet custT="1"/>
      <dgm:spPr/>
      <dgm:t>
        <a:bodyPr/>
        <a:lstStyle/>
        <a:p>
          <a:r>
            <a:rPr lang="es-MX" sz="1600" dirty="0" smtClean="0"/>
            <a:t>diámetro de 55-65 </a:t>
          </a:r>
          <a:r>
            <a:rPr lang="es-MX" sz="1600" dirty="0" err="1" smtClean="0"/>
            <a:t>nm</a:t>
          </a:r>
          <a:r>
            <a:rPr lang="es-MX" sz="1600" dirty="0" smtClean="0"/>
            <a:t> </a:t>
          </a:r>
          <a:endParaRPr lang="es-MX" sz="1600" dirty="0"/>
        </a:p>
      </dgm:t>
    </dgm:pt>
    <dgm:pt modelId="{25F86EA9-BEC8-4820-8050-275A28C691C7}">
      <dgm:prSet phldrT="[Texto]" custT="1"/>
      <dgm:spPr/>
      <dgm:t>
        <a:bodyPr/>
        <a:lstStyle/>
        <a:p>
          <a:r>
            <a:rPr lang="es-MX" sz="1600" dirty="0" smtClean="0"/>
            <a:t>Cadena sencilla de ARN</a:t>
          </a:r>
          <a:endParaRPr lang="es-MX" sz="1600" dirty="0"/>
        </a:p>
      </dgm:t>
    </dgm:pt>
    <dgm:pt modelId="{2774A3CA-A088-4C1D-BB4C-08F0C7E08924}" type="parTrans" cxnId="{73876E81-709F-4F15-B7A2-3D1316C63CAD}">
      <dgm:prSet/>
      <dgm:spPr/>
      <dgm:t>
        <a:bodyPr/>
        <a:lstStyle/>
        <a:p>
          <a:endParaRPr lang="es-MX"/>
        </a:p>
      </dgm:t>
    </dgm:pt>
    <dgm:pt modelId="{62E4A933-3711-467D-87F1-3E5A0EAF12BD}" type="sibTrans" cxnId="{73876E81-709F-4F15-B7A2-3D1316C63CAD}">
      <dgm:prSet custT="1"/>
      <dgm:spPr/>
      <dgm:t>
        <a:bodyPr/>
        <a:lstStyle/>
        <a:p>
          <a:r>
            <a:rPr lang="es-MX" sz="1600" dirty="0" smtClean="0"/>
            <a:t>Polaridad positiva</a:t>
          </a:r>
          <a:endParaRPr lang="es-MX" sz="1600" dirty="0"/>
        </a:p>
      </dgm:t>
    </dgm:pt>
    <dgm:pt modelId="{DB9C3C44-6792-44D9-A2B6-42538FD7D732}" type="pres">
      <dgm:prSet presAssocID="{346D344B-E365-411E-B098-4A42B6792CB4}" presName="Name0" presStyleCnt="0">
        <dgm:presLayoutVars>
          <dgm:chMax/>
          <dgm:chPref/>
          <dgm:dir/>
          <dgm:animLvl val="lvl"/>
        </dgm:presLayoutVars>
      </dgm:prSet>
      <dgm:spPr/>
      <dgm:t>
        <a:bodyPr/>
        <a:lstStyle/>
        <a:p>
          <a:endParaRPr lang="es-MX"/>
        </a:p>
      </dgm:t>
    </dgm:pt>
    <dgm:pt modelId="{930CA81E-6AE6-451F-B8CE-56783E69F106}" type="pres">
      <dgm:prSet presAssocID="{94106478-2A37-4E3F-A6EF-AE727A79CF92}" presName="composite" presStyleCnt="0"/>
      <dgm:spPr/>
    </dgm:pt>
    <dgm:pt modelId="{99F587A3-BA0B-43D9-92DF-437EFB041433}" type="pres">
      <dgm:prSet presAssocID="{94106478-2A37-4E3F-A6EF-AE727A79CF92}" presName="Parent1" presStyleLbl="node1" presStyleIdx="0" presStyleCnt="4">
        <dgm:presLayoutVars>
          <dgm:chMax val="1"/>
          <dgm:chPref val="1"/>
          <dgm:bulletEnabled val="1"/>
        </dgm:presLayoutVars>
      </dgm:prSet>
      <dgm:spPr/>
      <dgm:t>
        <a:bodyPr/>
        <a:lstStyle/>
        <a:p>
          <a:endParaRPr lang="es-MX"/>
        </a:p>
      </dgm:t>
    </dgm:pt>
    <dgm:pt modelId="{F6974CBE-352A-4CE9-A1FB-CCB6AEFBB582}" type="pres">
      <dgm:prSet presAssocID="{94106478-2A37-4E3F-A6EF-AE727A79CF92}" presName="Childtext1" presStyleLbl="revTx" presStyleIdx="0" presStyleCnt="2">
        <dgm:presLayoutVars>
          <dgm:chMax val="0"/>
          <dgm:chPref val="0"/>
          <dgm:bulletEnabled val="1"/>
        </dgm:presLayoutVars>
      </dgm:prSet>
      <dgm:spPr/>
      <dgm:t>
        <a:bodyPr/>
        <a:lstStyle/>
        <a:p>
          <a:endParaRPr lang="es-MX"/>
        </a:p>
      </dgm:t>
    </dgm:pt>
    <dgm:pt modelId="{406E7AFF-8DD9-42E7-A183-85924D5FFC8A}" type="pres">
      <dgm:prSet presAssocID="{94106478-2A37-4E3F-A6EF-AE727A79CF92}" presName="BalanceSpacing" presStyleCnt="0"/>
      <dgm:spPr/>
    </dgm:pt>
    <dgm:pt modelId="{3378E306-97A6-4FB5-A802-99B952537C0A}" type="pres">
      <dgm:prSet presAssocID="{94106478-2A37-4E3F-A6EF-AE727A79CF92}" presName="BalanceSpacing1" presStyleCnt="0"/>
      <dgm:spPr/>
    </dgm:pt>
    <dgm:pt modelId="{E6033D1F-4069-49F0-91DB-FAAD9AA7935F}" type="pres">
      <dgm:prSet presAssocID="{3CB39244-A770-4A3A-B7E6-C56FD1B96B09}" presName="Accent1Text" presStyleLbl="node1" presStyleIdx="1" presStyleCnt="4"/>
      <dgm:spPr/>
      <dgm:t>
        <a:bodyPr/>
        <a:lstStyle/>
        <a:p>
          <a:endParaRPr lang="es-MX"/>
        </a:p>
      </dgm:t>
    </dgm:pt>
    <dgm:pt modelId="{FE86FB6A-13FC-46B0-82FB-068868D5F404}" type="pres">
      <dgm:prSet presAssocID="{3CB39244-A770-4A3A-B7E6-C56FD1B96B09}" presName="spaceBetweenRectangles" presStyleCnt="0"/>
      <dgm:spPr/>
    </dgm:pt>
    <dgm:pt modelId="{2D9CC09F-D308-427A-A83F-E0AEC386BF24}" type="pres">
      <dgm:prSet presAssocID="{25F86EA9-BEC8-4820-8050-275A28C691C7}" presName="composite" presStyleCnt="0"/>
      <dgm:spPr/>
    </dgm:pt>
    <dgm:pt modelId="{578ACDAE-427F-4820-A2DA-DCCEAB2CBFDE}" type="pres">
      <dgm:prSet presAssocID="{25F86EA9-BEC8-4820-8050-275A28C691C7}" presName="Parent1" presStyleLbl="node1" presStyleIdx="2" presStyleCnt="4">
        <dgm:presLayoutVars>
          <dgm:chMax val="1"/>
          <dgm:chPref val="1"/>
          <dgm:bulletEnabled val="1"/>
        </dgm:presLayoutVars>
      </dgm:prSet>
      <dgm:spPr/>
      <dgm:t>
        <a:bodyPr/>
        <a:lstStyle/>
        <a:p>
          <a:endParaRPr lang="es-MX"/>
        </a:p>
      </dgm:t>
    </dgm:pt>
    <dgm:pt modelId="{88FC81E8-32DA-405E-A5A4-F051C82CF7C9}" type="pres">
      <dgm:prSet presAssocID="{25F86EA9-BEC8-4820-8050-275A28C691C7}" presName="Childtext1" presStyleLbl="revTx" presStyleIdx="1" presStyleCnt="2">
        <dgm:presLayoutVars>
          <dgm:chMax val="0"/>
          <dgm:chPref val="0"/>
          <dgm:bulletEnabled val="1"/>
        </dgm:presLayoutVars>
      </dgm:prSet>
      <dgm:spPr/>
      <dgm:t>
        <a:bodyPr/>
        <a:lstStyle/>
        <a:p>
          <a:endParaRPr lang="es-MX"/>
        </a:p>
      </dgm:t>
    </dgm:pt>
    <dgm:pt modelId="{FFD61A6D-5EB3-4A8B-B2D1-87BF73300056}" type="pres">
      <dgm:prSet presAssocID="{25F86EA9-BEC8-4820-8050-275A28C691C7}" presName="BalanceSpacing" presStyleCnt="0"/>
      <dgm:spPr/>
    </dgm:pt>
    <dgm:pt modelId="{48976AA4-F176-4F73-A38B-91925D922B13}" type="pres">
      <dgm:prSet presAssocID="{25F86EA9-BEC8-4820-8050-275A28C691C7}" presName="BalanceSpacing1" presStyleCnt="0"/>
      <dgm:spPr/>
    </dgm:pt>
    <dgm:pt modelId="{35415754-6E57-4B83-A9AE-ECA25CF5AAF6}" type="pres">
      <dgm:prSet presAssocID="{62E4A933-3711-467D-87F1-3E5A0EAF12BD}" presName="Accent1Text" presStyleLbl="node1" presStyleIdx="3" presStyleCnt="4"/>
      <dgm:spPr/>
      <dgm:t>
        <a:bodyPr/>
        <a:lstStyle/>
        <a:p>
          <a:endParaRPr lang="es-MX"/>
        </a:p>
      </dgm:t>
    </dgm:pt>
  </dgm:ptLst>
  <dgm:cxnLst>
    <dgm:cxn modelId="{73876E81-709F-4F15-B7A2-3D1316C63CAD}" srcId="{346D344B-E365-411E-B098-4A42B6792CB4}" destId="{25F86EA9-BEC8-4820-8050-275A28C691C7}" srcOrd="1" destOrd="0" parTransId="{2774A3CA-A088-4C1D-BB4C-08F0C7E08924}" sibTransId="{62E4A933-3711-467D-87F1-3E5A0EAF12BD}"/>
    <dgm:cxn modelId="{6AB709B8-5614-4843-B298-E7522AEDCBBD}" srcId="{346D344B-E365-411E-B098-4A42B6792CB4}" destId="{94106478-2A37-4E3F-A6EF-AE727A79CF92}" srcOrd="0" destOrd="0" parTransId="{C4AFA6D7-4AF9-40B1-83E3-9AB02CFB1ADE}" sibTransId="{3CB39244-A770-4A3A-B7E6-C56FD1B96B09}"/>
    <dgm:cxn modelId="{0E68A21D-4FA1-46DB-8115-264B52312EA0}" type="presOf" srcId="{62E4A933-3711-467D-87F1-3E5A0EAF12BD}" destId="{35415754-6E57-4B83-A9AE-ECA25CF5AAF6}" srcOrd="0" destOrd="0" presId="urn:microsoft.com/office/officeart/2008/layout/AlternatingHexagons"/>
    <dgm:cxn modelId="{6FE041DD-0BA8-4CCD-906A-F0D5B89F9822}" type="presOf" srcId="{346D344B-E365-411E-B098-4A42B6792CB4}" destId="{DB9C3C44-6792-44D9-A2B6-42538FD7D732}" srcOrd="0" destOrd="0" presId="urn:microsoft.com/office/officeart/2008/layout/AlternatingHexagons"/>
    <dgm:cxn modelId="{AAAA7321-35DE-47D2-A4FC-2949118907B6}" type="presOf" srcId="{3CB39244-A770-4A3A-B7E6-C56FD1B96B09}" destId="{E6033D1F-4069-49F0-91DB-FAAD9AA7935F}" srcOrd="0" destOrd="0" presId="urn:microsoft.com/office/officeart/2008/layout/AlternatingHexagons"/>
    <dgm:cxn modelId="{7AAA83A5-0ED0-4506-ABEA-5CA2346067D1}" type="presOf" srcId="{25F86EA9-BEC8-4820-8050-275A28C691C7}" destId="{578ACDAE-427F-4820-A2DA-DCCEAB2CBFDE}" srcOrd="0" destOrd="0" presId="urn:microsoft.com/office/officeart/2008/layout/AlternatingHexagons"/>
    <dgm:cxn modelId="{C5B1C288-ABC9-4244-B1B6-BD763CC5629A}" type="presOf" srcId="{94106478-2A37-4E3F-A6EF-AE727A79CF92}" destId="{99F587A3-BA0B-43D9-92DF-437EFB041433}" srcOrd="0" destOrd="0" presId="urn:microsoft.com/office/officeart/2008/layout/AlternatingHexagons"/>
    <dgm:cxn modelId="{0E92502E-F1BF-4C54-9CB7-FFE7D1BCBA04}" type="presParOf" srcId="{DB9C3C44-6792-44D9-A2B6-42538FD7D732}" destId="{930CA81E-6AE6-451F-B8CE-56783E69F106}" srcOrd="0" destOrd="0" presId="urn:microsoft.com/office/officeart/2008/layout/AlternatingHexagons"/>
    <dgm:cxn modelId="{DB0AAFB9-8EBD-4AFF-B58E-9CE482A9DCB7}" type="presParOf" srcId="{930CA81E-6AE6-451F-B8CE-56783E69F106}" destId="{99F587A3-BA0B-43D9-92DF-437EFB041433}" srcOrd="0" destOrd="0" presId="urn:microsoft.com/office/officeart/2008/layout/AlternatingHexagons"/>
    <dgm:cxn modelId="{DCC5F8AE-8E9E-4C58-A62D-3E737B02B7F2}" type="presParOf" srcId="{930CA81E-6AE6-451F-B8CE-56783E69F106}" destId="{F6974CBE-352A-4CE9-A1FB-CCB6AEFBB582}" srcOrd="1" destOrd="0" presId="urn:microsoft.com/office/officeart/2008/layout/AlternatingHexagons"/>
    <dgm:cxn modelId="{5282271C-89A4-48C8-985B-4C40159279C0}" type="presParOf" srcId="{930CA81E-6AE6-451F-B8CE-56783E69F106}" destId="{406E7AFF-8DD9-42E7-A183-85924D5FFC8A}" srcOrd="2" destOrd="0" presId="urn:microsoft.com/office/officeart/2008/layout/AlternatingHexagons"/>
    <dgm:cxn modelId="{B3DDB9BE-30A6-46E8-BCD6-8625A804E9BA}" type="presParOf" srcId="{930CA81E-6AE6-451F-B8CE-56783E69F106}" destId="{3378E306-97A6-4FB5-A802-99B952537C0A}" srcOrd="3" destOrd="0" presId="urn:microsoft.com/office/officeart/2008/layout/AlternatingHexagons"/>
    <dgm:cxn modelId="{7CE5E3BE-5B90-4176-89C2-BDE2AD4C48B5}" type="presParOf" srcId="{930CA81E-6AE6-451F-B8CE-56783E69F106}" destId="{E6033D1F-4069-49F0-91DB-FAAD9AA7935F}" srcOrd="4" destOrd="0" presId="urn:microsoft.com/office/officeart/2008/layout/AlternatingHexagons"/>
    <dgm:cxn modelId="{0420CC0D-23D6-41CE-8D3E-36FB26394331}" type="presParOf" srcId="{DB9C3C44-6792-44D9-A2B6-42538FD7D732}" destId="{FE86FB6A-13FC-46B0-82FB-068868D5F404}" srcOrd="1" destOrd="0" presId="urn:microsoft.com/office/officeart/2008/layout/AlternatingHexagons"/>
    <dgm:cxn modelId="{67BB9A35-A264-49A5-BB96-EEEC5BB7F96D}" type="presParOf" srcId="{DB9C3C44-6792-44D9-A2B6-42538FD7D732}" destId="{2D9CC09F-D308-427A-A83F-E0AEC386BF24}" srcOrd="2" destOrd="0" presId="urn:microsoft.com/office/officeart/2008/layout/AlternatingHexagons"/>
    <dgm:cxn modelId="{03797A10-51EB-4AD7-AFD3-4EEF75A99272}" type="presParOf" srcId="{2D9CC09F-D308-427A-A83F-E0AEC386BF24}" destId="{578ACDAE-427F-4820-A2DA-DCCEAB2CBFDE}" srcOrd="0" destOrd="0" presId="urn:microsoft.com/office/officeart/2008/layout/AlternatingHexagons"/>
    <dgm:cxn modelId="{C8D144D2-4BB3-4CB3-A29A-55AD64F6A060}" type="presParOf" srcId="{2D9CC09F-D308-427A-A83F-E0AEC386BF24}" destId="{88FC81E8-32DA-405E-A5A4-F051C82CF7C9}" srcOrd="1" destOrd="0" presId="urn:microsoft.com/office/officeart/2008/layout/AlternatingHexagons"/>
    <dgm:cxn modelId="{99020865-DE9D-4644-87CF-79FC9C50DBD0}" type="presParOf" srcId="{2D9CC09F-D308-427A-A83F-E0AEC386BF24}" destId="{FFD61A6D-5EB3-4A8B-B2D1-87BF73300056}" srcOrd="2" destOrd="0" presId="urn:microsoft.com/office/officeart/2008/layout/AlternatingHexagons"/>
    <dgm:cxn modelId="{6DFB7E34-231C-4D2E-BD09-489B96518D2C}" type="presParOf" srcId="{2D9CC09F-D308-427A-A83F-E0AEC386BF24}" destId="{48976AA4-F176-4F73-A38B-91925D922B13}" srcOrd="3" destOrd="0" presId="urn:microsoft.com/office/officeart/2008/layout/AlternatingHexagons"/>
    <dgm:cxn modelId="{6D1D1AD8-400F-44E6-8DAA-803C770B9B51}" type="presParOf" srcId="{2D9CC09F-D308-427A-A83F-E0AEC386BF24}" destId="{35415754-6E57-4B83-A9AE-ECA25CF5AAF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21A4EE-AAF2-4DA3-BCEB-BDAC897DDADC}" type="doc">
      <dgm:prSet loTypeId="urn:microsoft.com/office/officeart/2005/8/layout/chevron2" loCatId="list" qsTypeId="urn:microsoft.com/office/officeart/2005/8/quickstyle/3d2" qsCatId="3D" csTypeId="urn:microsoft.com/office/officeart/2005/8/colors/colorful3" csCatId="colorful" phldr="1"/>
      <dgm:spPr/>
      <dgm:t>
        <a:bodyPr/>
        <a:lstStyle/>
        <a:p>
          <a:endParaRPr lang="es-ES"/>
        </a:p>
      </dgm:t>
    </dgm:pt>
    <dgm:pt modelId="{E20BEF95-8071-4FE8-B82F-B626AF9A35D8}">
      <dgm:prSet phldrT="[Texto]"/>
      <dgm:spPr/>
      <dgm:t>
        <a:bodyPr/>
        <a:lstStyle/>
        <a:p>
          <a:r>
            <a:rPr lang="es-MX" dirty="0" smtClean="0"/>
            <a:t>NS4B: </a:t>
          </a:r>
          <a:endParaRPr lang="es-ES" dirty="0"/>
        </a:p>
      </dgm:t>
    </dgm:pt>
    <dgm:pt modelId="{524F5B90-D697-44FF-BB98-B7F261EF199F}" type="parTrans" cxnId="{A4C2C76F-CCAE-4EF9-B4E9-2CFEE632F0D5}">
      <dgm:prSet/>
      <dgm:spPr/>
      <dgm:t>
        <a:bodyPr/>
        <a:lstStyle/>
        <a:p>
          <a:endParaRPr lang="es-ES"/>
        </a:p>
      </dgm:t>
    </dgm:pt>
    <dgm:pt modelId="{39E20E2B-01E0-4F3D-BAC4-029FAF07611D}" type="sibTrans" cxnId="{A4C2C76F-CCAE-4EF9-B4E9-2CFEE632F0D5}">
      <dgm:prSet/>
      <dgm:spPr/>
      <dgm:t>
        <a:bodyPr/>
        <a:lstStyle/>
        <a:p>
          <a:endParaRPr lang="es-ES"/>
        </a:p>
      </dgm:t>
    </dgm:pt>
    <dgm:pt modelId="{9ED14B11-1E7F-4B6C-BDEB-4D28A15BEB2B}">
      <dgm:prSet phldrT="[Texto]" custT="1"/>
      <dgm:spPr/>
      <dgm:t>
        <a:bodyPr/>
        <a:lstStyle/>
        <a:p>
          <a:r>
            <a:rPr lang="es-MX" sz="1050" dirty="0" smtClean="0"/>
            <a:t>Es una proteína integral de membrana que forma </a:t>
          </a:r>
          <a:r>
            <a:rPr lang="es-MX" sz="1050" dirty="0" err="1" smtClean="0"/>
            <a:t>oligomeros</a:t>
          </a:r>
          <a:r>
            <a:rPr lang="es-MX" sz="1050" dirty="0" smtClean="0"/>
            <a:t> localizados en el retículo </a:t>
          </a:r>
          <a:r>
            <a:rPr lang="es-ES" sz="1050" dirty="0" smtClean="0"/>
            <a:t>endoplásmico.</a:t>
          </a:r>
          <a:endParaRPr lang="es-ES" sz="1050" dirty="0"/>
        </a:p>
      </dgm:t>
    </dgm:pt>
    <dgm:pt modelId="{8C09B8BD-2F84-455A-B35C-E0026C2C64F4}" type="parTrans" cxnId="{8CBB830B-93B5-4C5F-98B9-9F94EB6A374E}">
      <dgm:prSet/>
      <dgm:spPr/>
      <dgm:t>
        <a:bodyPr/>
        <a:lstStyle/>
        <a:p>
          <a:endParaRPr lang="es-ES"/>
        </a:p>
      </dgm:t>
    </dgm:pt>
    <dgm:pt modelId="{8F318F3B-EF14-4B1E-A731-5566D6911D79}" type="sibTrans" cxnId="{8CBB830B-93B5-4C5F-98B9-9F94EB6A374E}">
      <dgm:prSet/>
      <dgm:spPr/>
      <dgm:t>
        <a:bodyPr/>
        <a:lstStyle/>
        <a:p>
          <a:endParaRPr lang="es-ES"/>
        </a:p>
      </dgm:t>
    </dgm:pt>
    <dgm:pt modelId="{D0604824-343E-4E97-B70D-275E61C570E3}">
      <dgm:prSet phldrT="[Texto]"/>
      <dgm:spPr/>
      <dgm:t>
        <a:bodyPr/>
        <a:lstStyle/>
        <a:p>
          <a:r>
            <a:rPr lang="es-MX" dirty="0" smtClean="0"/>
            <a:t>NS5A: </a:t>
          </a:r>
          <a:endParaRPr lang="es-ES" dirty="0"/>
        </a:p>
      </dgm:t>
    </dgm:pt>
    <dgm:pt modelId="{8D0D4CED-E7D7-42EB-91F1-18B5D36B29AA}" type="parTrans" cxnId="{C4DCE894-095F-4748-A9EE-D7E385D36533}">
      <dgm:prSet/>
      <dgm:spPr/>
      <dgm:t>
        <a:bodyPr/>
        <a:lstStyle/>
        <a:p>
          <a:endParaRPr lang="es-ES"/>
        </a:p>
      </dgm:t>
    </dgm:pt>
    <dgm:pt modelId="{9F1FE64D-00A6-4250-B629-1A5D9DE96DC3}" type="sibTrans" cxnId="{C4DCE894-095F-4748-A9EE-D7E385D36533}">
      <dgm:prSet/>
      <dgm:spPr/>
      <dgm:t>
        <a:bodyPr/>
        <a:lstStyle/>
        <a:p>
          <a:endParaRPr lang="es-ES"/>
        </a:p>
      </dgm:t>
    </dgm:pt>
    <dgm:pt modelId="{491E5597-4361-46AF-95AE-AEA864DE4BB6}">
      <dgm:prSet phldrT="[Texto]" custT="1"/>
      <dgm:spPr/>
      <dgm:t>
        <a:bodyPr/>
        <a:lstStyle/>
        <a:p>
          <a:r>
            <a:rPr lang="es-MX" sz="1050" dirty="0" smtClean="0"/>
            <a:t>Es una fosfoproteína asociada a la membrana que tiene múltiples funciones en la replicación del virus, el ensamblaje viral y la liberación del </a:t>
          </a:r>
          <a:r>
            <a:rPr lang="es-MX" sz="1050" dirty="0" err="1" smtClean="0"/>
            <a:t>virión</a:t>
          </a:r>
          <a:r>
            <a:rPr lang="es-MX" sz="1050" dirty="0" smtClean="0"/>
            <a:t>.</a:t>
          </a:r>
          <a:endParaRPr lang="es-ES" sz="1050" dirty="0"/>
        </a:p>
      </dgm:t>
    </dgm:pt>
    <dgm:pt modelId="{A53AF691-9C6F-41AB-AD54-BC880356507F}" type="parTrans" cxnId="{4AA11CB7-E69C-444F-B23A-4B89A73EDC4E}">
      <dgm:prSet/>
      <dgm:spPr/>
      <dgm:t>
        <a:bodyPr/>
        <a:lstStyle/>
        <a:p>
          <a:endParaRPr lang="es-ES"/>
        </a:p>
      </dgm:t>
    </dgm:pt>
    <dgm:pt modelId="{F9C5AB9C-AD27-46C6-9E3D-0CDDED42A9B0}" type="sibTrans" cxnId="{4AA11CB7-E69C-444F-B23A-4B89A73EDC4E}">
      <dgm:prSet/>
      <dgm:spPr/>
      <dgm:t>
        <a:bodyPr/>
        <a:lstStyle/>
        <a:p>
          <a:endParaRPr lang="es-ES"/>
        </a:p>
      </dgm:t>
    </dgm:pt>
    <dgm:pt modelId="{40B3ACA3-F908-4777-A256-C636FAD669A6}">
      <dgm:prSet phldrT="[Texto]"/>
      <dgm:spPr/>
      <dgm:t>
        <a:bodyPr/>
        <a:lstStyle/>
        <a:p>
          <a:r>
            <a:rPr lang="es-ES" dirty="0" smtClean="0"/>
            <a:t>NS5B: </a:t>
          </a:r>
          <a:endParaRPr lang="es-ES" dirty="0"/>
        </a:p>
      </dgm:t>
    </dgm:pt>
    <dgm:pt modelId="{8E37FB80-999A-4D68-8871-42C4C983C463}" type="parTrans" cxnId="{85CFB91C-4D5B-4485-A868-9CFF4F9C51A3}">
      <dgm:prSet/>
      <dgm:spPr/>
      <dgm:t>
        <a:bodyPr/>
        <a:lstStyle/>
        <a:p>
          <a:endParaRPr lang="es-ES"/>
        </a:p>
      </dgm:t>
    </dgm:pt>
    <dgm:pt modelId="{6A4C4756-0529-4CC7-875A-96B184CBAE5D}" type="sibTrans" cxnId="{85CFB91C-4D5B-4485-A868-9CFF4F9C51A3}">
      <dgm:prSet/>
      <dgm:spPr/>
      <dgm:t>
        <a:bodyPr/>
        <a:lstStyle/>
        <a:p>
          <a:endParaRPr lang="es-ES"/>
        </a:p>
      </dgm:t>
    </dgm:pt>
    <dgm:pt modelId="{69961BF1-89CD-4D50-812C-934EA02A3374}">
      <dgm:prSet phldrT="[Texto]" custT="1"/>
      <dgm:spPr/>
      <dgm:t>
        <a:bodyPr/>
        <a:lstStyle/>
        <a:p>
          <a:r>
            <a:rPr lang="es-ES" sz="1050" dirty="0" smtClean="0"/>
            <a:t>Representa la polimerasa RNA dependiente RNA del VHC.</a:t>
          </a:r>
          <a:endParaRPr lang="es-ES" sz="1050" dirty="0"/>
        </a:p>
      </dgm:t>
    </dgm:pt>
    <dgm:pt modelId="{DBC6BBB0-9E0A-41AC-A803-01D598423E78}" type="parTrans" cxnId="{C86294D8-A2F5-4A2A-9509-80725A6BFE6F}">
      <dgm:prSet/>
      <dgm:spPr/>
      <dgm:t>
        <a:bodyPr/>
        <a:lstStyle/>
        <a:p>
          <a:endParaRPr lang="es-ES"/>
        </a:p>
      </dgm:t>
    </dgm:pt>
    <dgm:pt modelId="{1302C8C4-AB79-4F45-9E1E-ED8F02629B8C}" type="sibTrans" cxnId="{C86294D8-A2F5-4A2A-9509-80725A6BFE6F}">
      <dgm:prSet/>
      <dgm:spPr/>
      <dgm:t>
        <a:bodyPr/>
        <a:lstStyle/>
        <a:p>
          <a:endParaRPr lang="es-ES"/>
        </a:p>
      </dgm:t>
    </dgm:pt>
    <dgm:pt modelId="{0E1042F0-EE21-43D1-8E58-CC6447A901B6}" type="pres">
      <dgm:prSet presAssocID="{A221A4EE-AAF2-4DA3-BCEB-BDAC897DDADC}" presName="linearFlow" presStyleCnt="0">
        <dgm:presLayoutVars>
          <dgm:dir/>
          <dgm:animLvl val="lvl"/>
          <dgm:resizeHandles val="exact"/>
        </dgm:presLayoutVars>
      </dgm:prSet>
      <dgm:spPr/>
    </dgm:pt>
    <dgm:pt modelId="{30040A50-F2C4-4EF3-8228-A0A5E34642C0}" type="pres">
      <dgm:prSet presAssocID="{E20BEF95-8071-4FE8-B82F-B626AF9A35D8}" presName="composite" presStyleCnt="0"/>
      <dgm:spPr/>
    </dgm:pt>
    <dgm:pt modelId="{3B0C16DD-0319-45BA-AC9C-3CFB65FDF6DD}" type="pres">
      <dgm:prSet presAssocID="{E20BEF95-8071-4FE8-B82F-B626AF9A35D8}" presName="parentText" presStyleLbl="alignNode1" presStyleIdx="0" presStyleCnt="3">
        <dgm:presLayoutVars>
          <dgm:chMax val="1"/>
          <dgm:bulletEnabled val="1"/>
        </dgm:presLayoutVars>
      </dgm:prSet>
      <dgm:spPr/>
      <dgm:t>
        <a:bodyPr/>
        <a:lstStyle/>
        <a:p>
          <a:endParaRPr lang="es-ES"/>
        </a:p>
      </dgm:t>
    </dgm:pt>
    <dgm:pt modelId="{C497F841-BBA1-4D6F-9CB5-A8164C22DBFE}" type="pres">
      <dgm:prSet presAssocID="{E20BEF95-8071-4FE8-B82F-B626AF9A35D8}" presName="descendantText" presStyleLbl="alignAcc1" presStyleIdx="0" presStyleCnt="3">
        <dgm:presLayoutVars>
          <dgm:bulletEnabled val="1"/>
        </dgm:presLayoutVars>
      </dgm:prSet>
      <dgm:spPr/>
      <dgm:t>
        <a:bodyPr/>
        <a:lstStyle/>
        <a:p>
          <a:endParaRPr lang="es-ES"/>
        </a:p>
      </dgm:t>
    </dgm:pt>
    <dgm:pt modelId="{68FB32BE-A0F6-4355-8044-673CA930D8EF}" type="pres">
      <dgm:prSet presAssocID="{39E20E2B-01E0-4F3D-BAC4-029FAF07611D}" presName="sp" presStyleCnt="0"/>
      <dgm:spPr/>
    </dgm:pt>
    <dgm:pt modelId="{8B70CB7F-23EA-43CD-A3DA-6C3A19B7E01C}" type="pres">
      <dgm:prSet presAssocID="{D0604824-343E-4E97-B70D-275E61C570E3}" presName="composite" presStyleCnt="0"/>
      <dgm:spPr/>
    </dgm:pt>
    <dgm:pt modelId="{3B81483C-73BE-4689-884D-EE3735043AB9}" type="pres">
      <dgm:prSet presAssocID="{D0604824-343E-4E97-B70D-275E61C570E3}" presName="parentText" presStyleLbl="alignNode1" presStyleIdx="1" presStyleCnt="3">
        <dgm:presLayoutVars>
          <dgm:chMax val="1"/>
          <dgm:bulletEnabled val="1"/>
        </dgm:presLayoutVars>
      </dgm:prSet>
      <dgm:spPr/>
      <dgm:t>
        <a:bodyPr/>
        <a:lstStyle/>
        <a:p>
          <a:endParaRPr lang="es-ES"/>
        </a:p>
      </dgm:t>
    </dgm:pt>
    <dgm:pt modelId="{D98759AB-2195-44F1-B21B-172A058E0F2D}" type="pres">
      <dgm:prSet presAssocID="{D0604824-343E-4E97-B70D-275E61C570E3}" presName="descendantText" presStyleLbl="alignAcc1" presStyleIdx="1" presStyleCnt="3">
        <dgm:presLayoutVars>
          <dgm:bulletEnabled val="1"/>
        </dgm:presLayoutVars>
      </dgm:prSet>
      <dgm:spPr/>
      <dgm:t>
        <a:bodyPr/>
        <a:lstStyle/>
        <a:p>
          <a:endParaRPr lang="es-ES"/>
        </a:p>
      </dgm:t>
    </dgm:pt>
    <dgm:pt modelId="{73C5F388-B976-416F-8A0B-EA304775D7A5}" type="pres">
      <dgm:prSet presAssocID="{9F1FE64D-00A6-4250-B629-1A5D9DE96DC3}" presName="sp" presStyleCnt="0"/>
      <dgm:spPr/>
    </dgm:pt>
    <dgm:pt modelId="{1A3F013D-B117-41A8-9E44-836B9CE1938A}" type="pres">
      <dgm:prSet presAssocID="{40B3ACA3-F908-4777-A256-C636FAD669A6}" presName="composite" presStyleCnt="0"/>
      <dgm:spPr/>
    </dgm:pt>
    <dgm:pt modelId="{BD608E68-0D09-4776-8508-85FAF9CB0AF1}" type="pres">
      <dgm:prSet presAssocID="{40B3ACA3-F908-4777-A256-C636FAD669A6}" presName="parentText" presStyleLbl="alignNode1" presStyleIdx="2" presStyleCnt="3">
        <dgm:presLayoutVars>
          <dgm:chMax val="1"/>
          <dgm:bulletEnabled val="1"/>
        </dgm:presLayoutVars>
      </dgm:prSet>
      <dgm:spPr/>
      <dgm:t>
        <a:bodyPr/>
        <a:lstStyle/>
        <a:p>
          <a:endParaRPr lang="es-ES"/>
        </a:p>
      </dgm:t>
    </dgm:pt>
    <dgm:pt modelId="{8A7608C2-06FA-4BAA-9D91-FFE3124E1B27}" type="pres">
      <dgm:prSet presAssocID="{40B3ACA3-F908-4777-A256-C636FAD669A6}" presName="descendantText" presStyleLbl="alignAcc1" presStyleIdx="2" presStyleCnt="3">
        <dgm:presLayoutVars>
          <dgm:bulletEnabled val="1"/>
        </dgm:presLayoutVars>
      </dgm:prSet>
      <dgm:spPr/>
      <dgm:t>
        <a:bodyPr/>
        <a:lstStyle/>
        <a:p>
          <a:endParaRPr lang="es-ES"/>
        </a:p>
      </dgm:t>
    </dgm:pt>
  </dgm:ptLst>
  <dgm:cxnLst>
    <dgm:cxn modelId="{C4DCE894-095F-4748-A9EE-D7E385D36533}" srcId="{A221A4EE-AAF2-4DA3-BCEB-BDAC897DDADC}" destId="{D0604824-343E-4E97-B70D-275E61C570E3}" srcOrd="1" destOrd="0" parTransId="{8D0D4CED-E7D7-42EB-91F1-18B5D36B29AA}" sibTransId="{9F1FE64D-00A6-4250-B629-1A5D9DE96DC3}"/>
    <dgm:cxn modelId="{A4C2C76F-CCAE-4EF9-B4E9-2CFEE632F0D5}" srcId="{A221A4EE-AAF2-4DA3-BCEB-BDAC897DDADC}" destId="{E20BEF95-8071-4FE8-B82F-B626AF9A35D8}" srcOrd="0" destOrd="0" parTransId="{524F5B90-D697-44FF-BB98-B7F261EF199F}" sibTransId="{39E20E2B-01E0-4F3D-BAC4-029FAF07611D}"/>
    <dgm:cxn modelId="{8CBB830B-93B5-4C5F-98B9-9F94EB6A374E}" srcId="{E20BEF95-8071-4FE8-B82F-B626AF9A35D8}" destId="{9ED14B11-1E7F-4B6C-BDEB-4D28A15BEB2B}" srcOrd="0" destOrd="0" parTransId="{8C09B8BD-2F84-455A-B35C-E0026C2C64F4}" sibTransId="{8F318F3B-EF14-4B1E-A731-5566D6911D79}"/>
    <dgm:cxn modelId="{87AFC49C-4A70-4B8F-B031-14BFF167BA2C}" type="presOf" srcId="{40B3ACA3-F908-4777-A256-C636FAD669A6}" destId="{BD608E68-0D09-4776-8508-85FAF9CB0AF1}" srcOrd="0" destOrd="0" presId="urn:microsoft.com/office/officeart/2005/8/layout/chevron2"/>
    <dgm:cxn modelId="{9BB1FE70-9B04-446E-B748-A0A5040C6EB1}" type="presOf" srcId="{491E5597-4361-46AF-95AE-AEA864DE4BB6}" destId="{D98759AB-2195-44F1-B21B-172A058E0F2D}" srcOrd="0" destOrd="0" presId="urn:microsoft.com/office/officeart/2005/8/layout/chevron2"/>
    <dgm:cxn modelId="{85CFB91C-4D5B-4485-A868-9CFF4F9C51A3}" srcId="{A221A4EE-AAF2-4DA3-BCEB-BDAC897DDADC}" destId="{40B3ACA3-F908-4777-A256-C636FAD669A6}" srcOrd="2" destOrd="0" parTransId="{8E37FB80-999A-4D68-8871-42C4C983C463}" sibTransId="{6A4C4756-0529-4CC7-875A-96B184CBAE5D}"/>
    <dgm:cxn modelId="{C86294D8-A2F5-4A2A-9509-80725A6BFE6F}" srcId="{40B3ACA3-F908-4777-A256-C636FAD669A6}" destId="{69961BF1-89CD-4D50-812C-934EA02A3374}" srcOrd="0" destOrd="0" parTransId="{DBC6BBB0-9E0A-41AC-A803-01D598423E78}" sibTransId="{1302C8C4-AB79-4F45-9E1E-ED8F02629B8C}"/>
    <dgm:cxn modelId="{59E51FD9-AF1A-485F-9D9C-0B800B6844BA}" type="presOf" srcId="{9ED14B11-1E7F-4B6C-BDEB-4D28A15BEB2B}" destId="{C497F841-BBA1-4D6F-9CB5-A8164C22DBFE}" srcOrd="0" destOrd="0" presId="urn:microsoft.com/office/officeart/2005/8/layout/chevron2"/>
    <dgm:cxn modelId="{4AA11CB7-E69C-444F-B23A-4B89A73EDC4E}" srcId="{D0604824-343E-4E97-B70D-275E61C570E3}" destId="{491E5597-4361-46AF-95AE-AEA864DE4BB6}" srcOrd="0" destOrd="0" parTransId="{A53AF691-9C6F-41AB-AD54-BC880356507F}" sibTransId="{F9C5AB9C-AD27-46C6-9E3D-0CDDED42A9B0}"/>
    <dgm:cxn modelId="{7A5A9609-82B5-40B6-B26F-C4FF962999AF}" type="presOf" srcId="{E20BEF95-8071-4FE8-B82F-B626AF9A35D8}" destId="{3B0C16DD-0319-45BA-AC9C-3CFB65FDF6DD}" srcOrd="0" destOrd="0" presId="urn:microsoft.com/office/officeart/2005/8/layout/chevron2"/>
    <dgm:cxn modelId="{0556411D-7E30-4ACE-BDA6-BFC5CCCD03DF}" type="presOf" srcId="{69961BF1-89CD-4D50-812C-934EA02A3374}" destId="{8A7608C2-06FA-4BAA-9D91-FFE3124E1B27}" srcOrd="0" destOrd="0" presId="urn:microsoft.com/office/officeart/2005/8/layout/chevron2"/>
    <dgm:cxn modelId="{595ADBAF-D9D1-4CDB-850E-8163236EFDCA}" type="presOf" srcId="{A221A4EE-AAF2-4DA3-BCEB-BDAC897DDADC}" destId="{0E1042F0-EE21-43D1-8E58-CC6447A901B6}" srcOrd="0" destOrd="0" presId="urn:microsoft.com/office/officeart/2005/8/layout/chevron2"/>
    <dgm:cxn modelId="{6623AA24-3457-4828-AE6C-CD70AB10CA6E}" type="presOf" srcId="{D0604824-343E-4E97-B70D-275E61C570E3}" destId="{3B81483C-73BE-4689-884D-EE3735043AB9}" srcOrd="0" destOrd="0" presId="urn:microsoft.com/office/officeart/2005/8/layout/chevron2"/>
    <dgm:cxn modelId="{25CF5D57-3C7E-42F2-B9A7-09CD7DDC7F4D}" type="presParOf" srcId="{0E1042F0-EE21-43D1-8E58-CC6447A901B6}" destId="{30040A50-F2C4-4EF3-8228-A0A5E34642C0}" srcOrd="0" destOrd="0" presId="urn:microsoft.com/office/officeart/2005/8/layout/chevron2"/>
    <dgm:cxn modelId="{F468BF18-8024-4C24-9834-E2CA89197AA6}" type="presParOf" srcId="{30040A50-F2C4-4EF3-8228-A0A5E34642C0}" destId="{3B0C16DD-0319-45BA-AC9C-3CFB65FDF6DD}" srcOrd="0" destOrd="0" presId="urn:microsoft.com/office/officeart/2005/8/layout/chevron2"/>
    <dgm:cxn modelId="{3A4704F9-2AA8-4A07-98C9-8CF3BFF5BAC6}" type="presParOf" srcId="{30040A50-F2C4-4EF3-8228-A0A5E34642C0}" destId="{C497F841-BBA1-4D6F-9CB5-A8164C22DBFE}" srcOrd="1" destOrd="0" presId="urn:microsoft.com/office/officeart/2005/8/layout/chevron2"/>
    <dgm:cxn modelId="{97E77E4E-1837-4D04-AEDE-8949C545BD1A}" type="presParOf" srcId="{0E1042F0-EE21-43D1-8E58-CC6447A901B6}" destId="{68FB32BE-A0F6-4355-8044-673CA930D8EF}" srcOrd="1" destOrd="0" presId="urn:microsoft.com/office/officeart/2005/8/layout/chevron2"/>
    <dgm:cxn modelId="{851C5C9A-4491-44DD-A5A3-F5E4CE200481}" type="presParOf" srcId="{0E1042F0-EE21-43D1-8E58-CC6447A901B6}" destId="{8B70CB7F-23EA-43CD-A3DA-6C3A19B7E01C}" srcOrd="2" destOrd="0" presId="urn:microsoft.com/office/officeart/2005/8/layout/chevron2"/>
    <dgm:cxn modelId="{AA69F149-DBED-400E-BAD5-7B8A74C080DA}" type="presParOf" srcId="{8B70CB7F-23EA-43CD-A3DA-6C3A19B7E01C}" destId="{3B81483C-73BE-4689-884D-EE3735043AB9}" srcOrd="0" destOrd="0" presId="urn:microsoft.com/office/officeart/2005/8/layout/chevron2"/>
    <dgm:cxn modelId="{9928824D-F21C-4D9A-B082-9B815F1FECE7}" type="presParOf" srcId="{8B70CB7F-23EA-43CD-A3DA-6C3A19B7E01C}" destId="{D98759AB-2195-44F1-B21B-172A058E0F2D}" srcOrd="1" destOrd="0" presId="urn:microsoft.com/office/officeart/2005/8/layout/chevron2"/>
    <dgm:cxn modelId="{FB9CE887-2515-4B31-8F48-FCDDEAACE7BC}" type="presParOf" srcId="{0E1042F0-EE21-43D1-8E58-CC6447A901B6}" destId="{73C5F388-B976-416F-8A0B-EA304775D7A5}" srcOrd="3" destOrd="0" presId="urn:microsoft.com/office/officeart/2005/8/layout/chevron2"/>
    <dgm:cxn modelId="{9D18852B-1BF7-4E16-B000-7B821E478C47}" type="presParOf" srcId="{0E1042F0-EE21-43D1-8E58-CC6447A901B6}" destId="{1A3F013D-B117-41A8-9E44-836B9CE1938A}" srcOrd="4" destOrd="0" presId="urn:microsoft.com/office/officeart/2005/8/layout/chevron2"/>
    <dgm:cxn modelId="{E6E0A1D7-C4A2-4E37-8E5E-A32BF6C638A1}" type="presParOf" srcId="{1A3F013D-B117-41A8-9E44-836B9CE1938A}" destId="{BD608E68-0D09-4776-8508-85FAF9CB0AF1}" srcOrd="0" destOrd="0" presId="urn:microsoft.com/office/officeart/2005/8/layout/chevron2"/>
    <dgm:cxn modelId="{2443606A-9D8C-4ED2-97F6-3213E95D47C7}" type="presParOf" srcId="{1A3F013D-B117-41A8-9E44-836B9CE1938A}" destId="{8A7608C2-06FA-4BAA-9D91-FFE3124E1B2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21A4EE-AAF2-4DA3-BCEB-BDAC897DDADC}"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es-ES"/>
        </a:p>
      </dgm:t>
    </dgm:pt>
    <dgm:pt modelId="{E20BEF95-8071-4FE8-B82F-B626AF9A35D8}">
      <dgm:prSet phldrT="[Texto]"/>
      <dgm:spPr/>
      <dgm:t>
        <a:bodyPr/>
        <a:lstStyle/>
        <a:p>
          <a:r>
            <a:rPr lang="es-MX" dirty="0" smtClean="0"/>
            <a:t>p7</a:t>
          </a:r>
          <a:endParaRPr lang="es-ES" dirty="0"/>
        </a:p>
      </dgm:t>
    </dgm:pt>
    <dgm:pt modelId="{524F5B90-D697-44FF-BB98-B7F261EF199F}" type="parTrans" cxnId="{A4C2C76F-CCAE-4EF9-B4E9-2CFEE632F0D5}">
      <dgm:prSet/>
      <dgm:spPr/>
      <dgm:t>
        <a:bodyPr/>
        <a:lstStyle/>
        <a:p>
          <a:endParaRPr lang="es-ES"/>
        </a:p>
      </dgm:t>
    </dgm:pt>
    <dgm:pt modelId="{39E20E2B-01E0-4F3D-BAC4-029FAF07611D}" type="sibTrans" cxnId="{A4C2C76F-CCAE-4EF9-B4E9-2CFEE632F0D5}">
      <dgm:prSet/>
      <dgm:spPr/>
      <dgm:t>
        <a:bodyPr/>
        <a:lstStyle/>
        <a:p>
          <a:endParaRPr lang="es-ES"/>
        </a:p>
      </dgm:t>
    </dgm:pt>
    <dgm:pt modelId="{9ED14B11-1E7F-4B6C-BDEB-4D28A15BEB2B}">
      <dgm:prSet phldrT="[Texto]" custT="1"/>
      <dgm:spPr/>
      <dgm:t>
        <a:bodyPr/>
        <a:lstStyle/>
        <a:p>
          <a:r>
            <a:rPr lang="es-MX" sz="500" dirty="0" smtClean="0"/>
            <a:t>.</a:t>
          </a:r>
          <a:r>
            <a:rPr lang="es-MX" sz="1000" dirty="0" smtClean="0"/>
            <a:t> Es una proteína de membrana localizada en el retículo endoplásmico donde forma un canal iónico</a:t>
          </a:r>
          <a:endParaRPr lang="es-ES" sz="500" dirty="0"/>
        </a:p>
      </dgm:t>
    </dgm:pt>
    <dgm:pt modelId="{8C09B8BD-2F84-455A-B35C-E0026C2C64F4}" type="parTrans" cxnId="{8CBB830B-93B5-4C5F-98B9-9F94EB6A374E}">
      <dgm:prSet/>
      <dgm:spPr/>
      <dgm:t>
        <a:bodyPr/>
        <a:lstStyle/>
        <a:p>
          <a:endParaRPr lang="es-ES"/>
        </a:p>
      </dgm:t>
    </dgm:pt>
    <dgm:pt modelId="{8F318F3B-EF14-4B1E-A731-5566D6911D79}" type="sibTrans" cxnId="{8CBB830B-93B5-4C5F-98B9-9F94EB6A374E}">
      <dgm:prSet/>
      <dgm:spPr/>
      <dgm:t>
        <a:bodyPr/>
        <a:lstStyle/>
        <a:p>
          <a:endParaRPr lang="es-ES"/>
        </a:p>
      </dgm:t>
    </dgm:pt>
    <dgm:pt modelId="{D0604824-343E-4E97-B70D-275E61C570E3}">
      <dgm:prSet phldrT="[Texto]"/>
      <dgm:spPr/>
      <dgm:t>
        <a:bodyPr/>
        <a:lstStyle/>
        <a:p>
          <a:r>
            <a:rPr lang="es-MX" dirty="0" smtClean="0"/>
            <a:t>NS2</a:t>
          </a:r>
          <a:endParaRPr lang="es-ES" dirty="0"/>
        </a:p>
      </dgm:t>
    </dgm:pt>
    <dgm:pt modelId="{8D0D4CED-E7D7-42EB-91F1-18B5D36B29AA}" type="parTrans" cxnId="{C4DCE894-095F-4748-A9EE-D7E385D36533}">
      <dgm:prSet/>
      <dgm:spPr/>
      <dgm:t>
        <a:bodyPr/>
        <a:lstStyle/>
        <a:p>
          <a:endParaRPr lang="es-ES"/>
        </a:p>
      </dgm:t>
    </dgm:pt>
    <dgm:pt modelId="{9F1FE64D-00A6-4250-B629-1A5D9DE96DC3}" type="sibTrans" cxnId="{C4DCE894-095F-4748-A9EE-D7E385D36533}">
      <dgm:prSet/>
      <dgm:spPr/>
      <dgm:t>
        <a:bodyPr/>
        <a:lstStyle/>
        <a:p>
          <a:endParaRPr lang="es-ES"/>
        </a:p>
      </dgm:t>
    </dgm:pt>
    <dgm:pt modelId="{491E5597-4361-46AF-95AE-AEA864DE4BB6}">
      <dgm:prSet phldrT="[Texto]" custT="1"/>
      <dgm:spPr/>
      <dgm:t>
        <a:bodyPr/>
        <a:lstStyle/>
        <a:p>
          <a:r>
            <a:rPr lang="es-MX" sz="1050" dirty="0" smtClean="0"/>
            <a:t>Junto con la proteína NS3 forman la NS2/NS3 </a:t>
          </a:r>
          <a:r>
            <a:rPr lang="es-MX" sz="1050" dirty="0" err="1" smtClean="0"/>
            <a:t>cistein</a:t>
          </a:r>
          <a:r>
            <a:rPr lang="es-MX" sz="1050" dirty="0" smtClean="0"/>
            <a:t>-proteasa que auto cataliza el </a:t>
          </a:r>
          <a:r>
            <a:rPr lang="es-ES" sz="1050" dirty="0" smtClean="0"/>
            <a:t>corte de la poli proteína</a:t>
          </a:r>
          <a:r>
            <a:rPr lang="es-ES" sz="500" dirty="0" smtClean="0"/>
            <a:t>.</a:t>
          </a:r>
          <a:endParaRPr lang="es-ES" sz="1050" dirty="0"/>
        </a:p>
      </dgm:t>
    </dgm:pt>
    <dgm:pt modelId="{A53AF691-9C6F-41AB-AD54-BC880356507F}" type="parTrans" cxnId="{4AA11CB7-E69C-444F-B23A-4B89A73EDC4E}">
      <dgm:prSet/>
      <dgm:spPr/>
      <dgm:t>
        <a:bodyPr/>
        <a:lstStyle/>
        <a:p>
          <a:endParaRPr lang="es-ES"/>
        </a:p>
      </dgm:t>
    </dgm:pt>
    <dgm:pt modelId="{F9C5AB9C-AD27-46C6-9E3D-0CDDED42A9B0}" type="sibTrans" cxnId="{4AA11CB7-E69C-444F-B23A-4B89A73EDC4E}">
      <dgm:prSet/>
      <dgm:spPr/>
      <dgm:t>
        <a:bodyPr/>
        <a:lstStyle/>
        <a:p>
          <a:endParaRPr lang="es-ES"/>
        </a:p>
      </dgm:t>
    </dgm:pt>
    <dgm:pt modelId="{40B3ACA3-F908-4777-A256-C636FAD669A6}">
      <dgm:prSet phldrT="[Texto]"/>
      <dgm:spPr/>
      <dgm:t>
        <a:bodyPr/>
        <a:lstStyle/>
        <a:p>
          <a:r>
            <a:rPr lang="es-ES" dirty="0" smtClean="0"/>
            <a:t>NS4A</a:t>
          </a:r>
          <a:endParaRPr lang="es-ES" dirty="0"/>
        </a:p>
      </dgm:t>
    </dgm:pt>
    <dgm:pt modelId="{8E37FB80-999A-4D68-8871-42C4C983C463}" type="parTrans" cxnId="{85CFB91C-4D5B-4485-A868-9CFF4F9C51A3}">
      <dgm:prSet/>
      <dgm:spPr/>
      <dgm:t>
        <a:bodyPr/>
        <a:lstStyle/>
        <a:p>
          <a:endParaRPr lang="es-ES"/>
        </a:p>
      </dgm:t>
    </dgm:pt>
    <dgm:pt modelId="{6A4C4756-0529-4CC7-875A-96B184CBAE5D}" type="sibTrans" cxnId="{85CFB91C-4D5B-4485-A868-9CFF4F9C51A3}">
      <dgm:prSet/>
      <dgm:spPr/>
      <dgm:t>
        <a:bodyPr/>
        <a:lstStyle/>
        <a:p>
          <a:endParaRPr lang="es-ES"/>
        </a:p>
      </dgm:t>
    </dgm:pt>
    <dgm:pt modelId="{4F01A468-18EE-47D7-82A8-B14ADD29F382}">
      <dgm:prSet phldrT="[Texto]" custT="1"/>
      <dgm:spPr/>
      <dgm:t>
        <a:bodyPr/>
        <a:lstStyle/>
        <a:p>
          <a:r>
            <a:rPr lang="es-ES" sz="1050" dirty="0" smtClean="0"/>
            <a:t>Actúa </a:t>
          </a:r>
          <a:r>
            <a:rPr lang="es-ES" sz="1050" dirty="0" smtClean="0"/>
            <a:t>como cofactor de la </a:t>
          </a:r>
          <a:r>
            <a:rPr lang="es-ES" sz="1050" dirty="0" err="1" smtClean="0"/>
            <a:t>serin</a:t>
          </a:r>
          <a:r>
            <a:rPr lang="es-ES" sz="1050" dirty="0" smtClean="0"/>
            <a:t> proteasa NS3.</a:t>
          </a:r>
          <a:endParaRPr lang="es-ES" sz="1050" dirty="0"/>
        </a:p>
      </dgm:t>
    </dgm:pt>
    <dgm:pt modelId="{CF9DB29D-7D75-4872-BCB2-847F1C384614}" type="parTrans" cxnId="{EB560AAE-0262-4A1D-B00F-04C52627B822}">
      <dgm:prSet/>
      <dgm:spPr/>
      <dgm:t>
        <a:bodyPr/>
        <a:lstStyle/>
        <a:p>
          <a:endParaRPr lang="es-ES"/>
        </a:p>
      </dgm:t>
    </dgm:pt>
    <dgm:pt modelId="{3BD289B0-1BFC-4A7B-B1C4-FA4D13A67885}" type="sibTrans" cxnId="{EB560AAE-0262-4A1D-B00F-04C52627B822}">
      <dgm:prSet/>
      <dgm:spPr/>
      <dgm:t>
        <a:bodyPr/>
        <a:lstStyle/>
        <a:p>
          <a:endParaRPr lang="es-ES"/>
        </a:p>
      </dgm:t>
    </dgm:pt>
    <dgm:pt modelId="{0E1042F0-EE21-43D1-8E58-CC6447A901B6}" type="pres">
      <dgm:prSet presAssocID="{A221A4EE-AAF2-4DA3-BCEB-BDAC897DDADC}" presName="linearFlow" presStyleCnt="0">
        <dgm:presLayoutVars>
          <dgm:dir/>
          <dgm:animLvl val="lvl"/>
          <dgm:resizeHandles val="exact"/>
        </dgm:presLayoutVars>
      </dgm:prSet>
      <dgm:spPr/>
    </dgm:pt>
    <dgm:pt modelId="{30040A50-F2C4-4EF3-8228-A0A5E34642C0}" type="pres">
      <dgm:prSet presAssocID="{E20BEF95-8071-4FE8-B82F-B626AF9A35D8}" presName="composite" presStyleCnt="0"/>
      <dgm:spPr/>
    </dgm:pt>
    <dgm:pt modelId="{3B0C16DD-0319-45BA-AC9C-3CFB65FDF6DD}" type="pres">
      <dgm:prSet presAssocID="{E20BEF95-8071-4FE8-B82F-B626AF9A35D8}" presName="parentText" presStyleLbl="alignNode1" presStyleIdx="0" presStyleCnt="3">
        <dgm:presLayoutVars>
          <dgm:chMax val="1"/>
          <dgm:bulletEnabled val="1"/>
        </dgm:presLayoutVars>
      </dgm:prSet>
      <dgm:spPr/>
      <dgm:t>
        <a:bodyPr/>
        <a:lstStyle/>
        <a:p>
          <a:endParaRPr lang="es-ES"/>
        </a:p>
      </dgm:t>
    </dgm:pt>
    <dgm:pt modelId="{C497F841-BBA1-4D6F-9CB5-A8164C22DBFE}" type="pres">
      <dgm:prSet presAssocID="{E20BEF95-8071-4FE8-B82F-B626AF9A35D8}" presName="descendantText" presStyleLbl="alignAcc1" presStyleIdx="0" presStyleCnt="3">
        <dgm:presLayoutVars>
          <dgm:bulletEnabled val="1"/>
        </dgm:presLayoutVars>
      </dgm:prSet>
      <dgm:spPr/>
      <dgm:t>
        <a:bodyPr/>
        <a:lstStyle/>
        <a:p>
          <a:endParaRPr lang="es-ES"/>
        </a:p>
      </dgm:t>
    </dgm:pt>
    <dgm:pt modelId="{68FB32BE-A0F6-4355-8044-673CA930D8EF}" type="pres">
      <dgm:prSet presAssocID="{39E20E2B-01E0-4F3D-BAC4-029FAF07611D}" presName="sp" presStyleCnt="0"/>
      <dgm:spPr/>
    </dgm:pt>
    <dgm:pt modelId="{8B70CB7F-23EA-43CD-A3DA-6C3A19B7E01C}" type="pres">
      <dgm:prSet presAssocID="{D0604824-343E-4E97-B70D-275E61C570E3}" presName="composite" presStyleCnt="0"/>
      <dgm:spPr/>
    </dgm:pt>
    <dgm:pt modelId="{3B81483C-73BE-4689-884D-EE3735043AB9}" type="pres">
      <dgm:prSet presAssocID="{D0604824-343E-4E97-B70D-275E61C570E3}" presName="parentText" presStyleLbl="alignNode1" presStyleIdx="1" presStyleCnt="3">
        <dgm:presLayoutVars>
          <dgm:chMax val="1"/>
          <dgm:bulletEnabled val="1"/>
        </dgm:presLayoutVars>
      </dgm:prSet>
      <dgm:spPr/>
      <dgm:t>
        <a:bodyPr/>
        <a:lstStyle/>
        <a:p>
          <a:endParaRPr lang="es-ES"/>
        </a:p>
      </dgm:t>
    </dgm:pt>
    <dgm:pt modelId="{D98759AB-2195-44F1-B21B-172A058E0F2D}" type="pres">
      <dgm:prSet presAssocID="{D0604824-343E-4E97-B70D-275E61C570E3}" presName="descendantText" presStyleLbl="alignAcc1" presStyleIdx="1" presStyleCnt="3">
        <dgm:presLayoutVars>
          <dgm:bulletEnabled val="1"/>
        </dgm:presLayoutVars>
      </dgm:prSet>
      <dgm:spPr/>
      <dgm:t>
        <a:bodyPr/>
        <a:lstStyle/>
        <a:p>
          <a:endParaRPr lang="es-ES"/>
        </a:p>
      </dgm:t>
    </dgm:pt>
    <dgm:pt modelId="{73C5F388-B976-416F-8A0B-EA304775D7A5}" type="pres">
      <dgm:prSet presAssocID="{9F1FE64D-00A6-4250-B629-1A5D9DE96DC3}" presName="sp" presStyleCnt="0"/>
      <dgm:spPr/>
    </dgm:pt>
    <dgm:pt modelId="{1A3F013D-B117-41A8-9E44-836B9CE1938A}" type="pres">
      <dgm:prSet presAssocID="{40B3ACA3-F908-4777-A256-C636FAD669A6}" presName="composite" presStyleCnt="0"/>
      <dgm:spPr/>
    </dgm:pt>
    <dgm:pt modelId="{BD608E68-0D09-4776-8508-85FAF9CB0AF1}" type="pres">
      <dgm:prSet presAssocID="{40B3ACA3-F908-4777-A256-C636FAD669A6}" presName="parentText" presStyleLbl="alignNode1" presStyleIdx="2" presStyleCnt="3">
        <dgm:presLayoutVars>
          <dgm:chMax val="1"/>
          <dgm:bulletEnabled val="1"/>
        </dgm:presLayoutVars>
      </dgm:prSet>
      <dgm:spPr/>
      <dgm:t>
        <a:bodyPr/>
        <a:lstStyle/>
        <a:p>
          <a:endParaRPr lang="es-ES"/>
        </a:p>
      </dgm:t>
    </dgm:pt>
    <dgm:pt modelId="{8A7608C2-06FA-4BAA-9D91-FFE3124E1B27}" type="pres">
      <dgm:prSet presAssocID="{40B3ACA3-F908-4777-A256-C636FAD669A6}" presName="descendantText" presStyleLbl="alignAcc1" presStyleIdx="2" presStyleCnt="3">
        <dgm:presLayoutVars>
          <dgm:bulletEnabled val="1"/>
        </dgm:presLayoutVars>
      </dgm:prSet>
      <dgm:spPr/>
      <dgm:t>
        <a:bodyPr/>
        <a:lstStyle/>
        <a:p>
          <a:endParaRPr lang="es-ES"/>
        </a:p>
      </dgm:t>
    </dgm:pt>
  </dgm:ptLst>
  <dgm:cxnLst>
    <dgm:cxn modelId="{A4C2C76F-CCAE-4EF9-B4E9-2CFEE632F0D5}" srcId="{A221A4EE-AAF2-4DA3-BCEB-BDAC897DDADC}" destId="{E20BEF95-8071-4FE8-B82F-B626AF9A35D8}" srcOrd="0" destOrd="0" parTransId="{524F5B90-D697-44FF-BB98-B7F261EF199F}" sibTransId="{39E20E2B-01E0-4F3D-BAC4-029FAF07611D}"/>
    <dgm:cxn modelId="{85CFB91C-4D5B-4485-A868-9CFF4F9C51A3}" srcId="{A221A4EE-AAF2-4DA3-BCEB-BDAC897DDADC}" destId="{40B3ACA3-F908-4777-A256-C636FAD669A6}" srcOrd="2" destOrd="0" parTransId="{8E37FB80-999A-4D68-8871-42C4C983C463}" sibTransId="{6A4C4756-0529-4CC7-875A-96B184CBAE5D}"/>
    <dgm:cxn modelId="{8CBB830B-93B5-4C5F-98B9-9F94EB6A374E}" srcId="{E20BEF95-8071-4FE8-B82F-B626AF9A35D8}" destId="{9ED14B11-1E7F-4B6C-BDEB-4D28A15BEB2B}" srcOrd="0" destOrd="0" parTransId="{8C09B8BD-2F84-455A-B35C-E0026C2C64F4}" sibTransId="{8F318F3B-EF14-4B1E-A731-5566D6911D79}"/>
    <dgm:cxn modelId="{803553CF-FBEC-4B2C-B7BA-4F23A516DA15}" type="presOf" srcId="{40B3ACA3-F908-4777-A256-C636FAD669A6}" destId="{BD608E68-0D09-4776-8508-85FAF9CB0AF1}" srcOrd="0" destOrd="0" presId="urn:microsoft.com/office/officeart/2005/8/layout/chevron2"/>
    <dgm:cxn modelId="{486753AD-2A1B-4DDE-9BC9-CC649D7EED94}" type="presOf" srcId="{E20BEF95-8071-4FE8-B82F-B626AF9A35D8}" destId="{3B0C16DD-0319-45BA-AC9C-3CFB65FDF6DD}" srcOrd="0" destOrd="0" presId="urn:microsoft.com/office/officeart/2005/8/layout/chevron2"/>
    <dgm:cxn modelId="{3F289CE3-EF79-4D28-B147-251901E8ED85}" type="presOf" srcId="{4F01A468-18EE-47D7-82A8-B14ADD29F382}" destId="{8A7608C2-06FA-4BAA-9D91-FFE3124E1B27}" srcOrd="0" destOrd="0" presId="urn:microsoft.com/office/officeart/2005/8/layout/chevron2"/>
    <dgm:cxn modelId="{C8C2B091-4A86-4E0A-8727-A5BA260737DB}" type="presOf" srcId="{A221A4EE-AAF2-4DA3-BCEB-BDAC897DDADC}" destId="{0E1042F0-EE21-43D1-8E58-CC6447A901B6}" srcOrd="0" destOrd="0" presId="urn:microsoft.com/office/officeart/2005/8/layout/chevron2"/>
    <dgm:cxn modelId="{F102C665-2CD5-4E43-A764-4F3D12DE1CD6}" type="presOf" srcId="{D0604824-343E-4E97-B70D-275E61C570E3}" destId="{3B81483C-73BE-4689-884D-EE3735043AB9}" srcOrd="0" destOrd="0" presId="urn:microsoft.com/office/officeart/2005/8/layout/chevron2"/>
    <dgm:cxn modelId="{EB560AAE-0262-4A1D-B00F-04C52627B822}" srcId="{40B3ACA3-F908-4777-A256-C636FAD669A6}" destId="{4F01A468-18EE-47D7-82A8-B14ADD29F382}" srcOrd="0" destOrd="0" parTransId="{CF9DB29D-7D75-4872-BCB2-847F1C384614}" sibTransId="{3BD289B0-1BFC-4A7B-B1C4-FA4D13A67885}"/>
    <dgm:cxn modelId="{C4DCE894-095F-4748-A9EE-D7E385D36533}" srcId="{A221A4EE-AAF2-4DA3-BCEB-BDAC897DDADC}" destId="{D0604824-343E-4E97-B70D-275E61C570E3}" srcOrd="1" destOrd="0" parTransId="{8D0D4CED-E7D7-42EB-91F1-18B5D36B29AA}" sibTransId="{9F1FE64D-00A6-4250-B629-1A5D9DE96DC3}"/>
    <dgm:cxn modelId="{039D2084-8D2C-4DC0-ABFA-E26DA9DC1677}" type="presOf" srcId="{9ED14B11-1E7F-4B6C-BDEB-4D28A15BEB2B}" destId="{C497F841-BBA1-4D6F-9CB5-A8164C22DBFE}" srcOrd="0" destOrd="0" presId="urn:microsoft.com/office/officeart/2005/8/layout/chevron2"/>
    <dgm:cxn modelId="{7734B000-BE15-46EB-9A13-EDC9D69A571C}" type="presOf" srcId="{491E5597-4361-46AF-95AE-AEA864DE4BB6}" destId="{D98759AB-2195-44F1-B21B-172A058E0F2D}" srcOrd="0" destOrd="0" presId="urn:microsoft.com/office/officeart/2005/8/layout/chevron2"/>
    <dgm:cxn modelId="{4AA11CB7-E69C-444F-B23A-4B89A73EDC4E}" srcId="{D0604824-343E-4E97-B70D-275E61C570E3}" destId="{491E5597-4361-46AF-95AE-AEA864DE4BB6}" srcOrd="0" destOrd="0" parTransId="{A53AF691-9C6F-41AB-AD54-BC880356507F}" sibTransId="{F9C5AB9C-AD27-46C6-9E3D-0CDDED42A9B0}"/>
    <dgm:cxn modelId="{869C179B-2E9C-4FE8-BDEE-E568FA58A0BE}" type="presParOf" srcId="{0E1042F0-EE21-43D1-8E58-CC6447A901B6}" destId="{30040A50-F2C4-4EF3-8228-A0A5E34642C0}" srcOrd="0" destOrd="0" presId="urn:microsoft.com/office/officeart/2005/8/layout/chevron2"/>
    <dgm:cxn modelId="{25ADC870-DDFC-478D-8C29-9F8C96672AAE}" type="presParOf" srcId="{30040A50-F2C4-4EF3-8228-A0A5E34642C0}" destId="{3B0C16DD-0319-45BA-AC9C-3CFB65FDF6DD}" srcOrd="0" destOrd="0" presId="urn:microsoft.com/office/officeart/2005/8/layout/chevron2"/>
    <dgm:cxn modelId="{21860260-07A3-490B-ABC0-0DAAB187E9B8}" type="presParOf" srcId="{30040A50-F2C4-4EF3-8228-A0A5E34642C0}" destId="{C497F841-BBA1-4D6F-9CB5-A8164C22DBFE}" srcOrd="1" destOrd="0" presId="urn:microsoft.com/office/officeart/2005/8/layout/chevron2"/>
    <dgm:cxn modelId="{5D51EC1B-05BA-4813-A313-C641C8036A02}" type="presParOf" srcId="{0E1042F0-EE21-43D1-8E58-CC6447A901B6}" destId="{68FB32BE-A0F6-4355-8044-673CA930D8EF}" srcOrd="1" destOrd="0" presId="urn:microsoft.com/office/officeart/2005/8/layout/chevron2"/>
    <dgm:cxn modelId="{7A287849-FEC8-4C15-A2E8-B5C54852E847}" type="presParOf" srcId="{0E1042F0-EE21-43D1-8E58-CC6447A901B6}" destId="{8B70CB7F-23EA-43CD-A3DA-6C3A19B7E01C}" srcOrd="2" destOrd="0" presId="urn:microsoft.com/office/officeart/2005/8/layout/chevron2"/>
    <dgm:cxn modelId="{454FC1A5-87D5-4E5F-A1AA-D21E32F0A47A}" type="presParOf" srcId="{8B70CB7F-23EA-43CD-A3DA-6C3A19B7E01C}" destId="{3B81483C-73BE-4689-884D-EE3735043AB9}" srcOrd="0" destOrd="0" presId="urn:microsoft.com/office/officeart/2005/8/layout/chevron2"/>
    <dgm:cxn modelId="{54E7D7AF-4A63-428B-B4B3-7F853E1719D9}" type="presParOf" srcId="{8B70CB7F-23EA-43CD-A3DA-6C3A19B7E01C}" destId="{D98759AB-2195-44F1-B21B-172A058E0F2D}" srcOrd="1" destOrd="0" presId="urn:microsoft.com/office/officeart/2005/8/layout/chevron2"/>
    <dgm:cxn modelId="{41052DAB-3044-4E15-A3DB-2FDEE9D51A53}" type="presParOf" srcId="{0E1042F0-EE21-43D1-8E58-CC6447A901B6}" destId="{73C5F388-B976-416F-8A0B-EA304775D7A5}" srcOrd="3" destOrd="0" presId="urn:microsoft.com/office/officeart/2005/8/layout/chevron2"/>
    <dgm:cxn modelId="{609F8F66-9842-4460-AC37-6EC80C9A13BA}" type="presParOf" srcId="{0E1042F0-EE21-43D1-8E58-CC6447A901B6}" destId="{1A3F013D-B117-41A8-9E44-836B9CE1938A}" srcOrd="4" destOrd="0" presId="urn:microsoft.com/office/officeart/2005/8/layout/chevron2"/>
    <dgm:cxn modelId="{14E50026-1C59-4456-B3BD-A71DC357E750}" type="presParOf" srcId="{1A3F013D-B117-41A8-9E44-836B9CE1938A}" destId="{BD608E68-0D09-4776-8508-85FAF9CB0AF1}" srcOrd="0" destOrd="0" presId="urn:microsoft.com/office/officeart/2005/8/layout/chevron2"/>
    <dgm:cxn modelId="{1ADB5C8A-BE97-46F3-AA8A-ED4078636E8C}" type="presParOf" srcId="{1A3F013D-B117-41A8-9E44-836B9CE1938A}" destId="{8A7608C2-06FA-4BAA-9D91-FFE3124E1B27}"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601E45-7875-45D0-8381-6538D68DA354}" type="doc">
      <dgm:prSet loTypeId="urn:microsoft.com/office/officeart/2005/8/layout/hierarchy2" loCatId="hierarchy" qsTypeId="urn:microsoft.com/office/officeart/2005/8/quickstyle/3d5" qsCatId="3D" csTypeId="urn:microsoft.com/office/officeart/2005/8/colors/colorful4" csCatId="colorful" phldr="1"/>
      <dgm:spPr/>
      <dgm:t>
        <a:bodyPr/>
        <a:lstStyle/>
        <a:p>
          <a:endParaRPr lang="es-MX"/>
        </a:p>
      </dgm:t>
    </dgm:pt>
    <dgm:pt modelId="{D3351CC2-1F9C-43B3-9A0F-F842EB74F832}">
      <dgm:prSet phldrT="[Texto]"/>
      <dgm:spPr/>
      <dgm:t>
        <a:bodyPr/>
        <a:lstStyle/>
        <a:p>
          <a:r>
            <a:rPr lang="es-MX" dirty="0" smtClean="0"/>
            <a:t>HEPATITIS C</a:t>
          </a:r>
          <a:endParaRPr lang="es-MX" dirty="0"/>
        </a:p>
      </dgm:t>
    </dgm:pt>
    <dgm:pt modelId="{6E6E147D-F1CF-4E97-8633-CB6176A2B90A}" type="parTrans" cxnId="{1C2EFE4D-8CC9-42FF-9D02-A770BAC41D0C}">
      <dgm:prSet/>
      <dgm:spPr/>
      <dgm:t>
        <a:bodyPr/>
        <a:lstStyle/>
        <a:p>
          <a:endParaRPr lang="es-MX"/>
        </a:p>
      </dgm:t>
    </dgm:pt>
    <dgm:pt modelId="{CB0C0058-D8E1-4D03-B263-83F0142C51AA}" type="sibTrans" cxnId="{1C2EFE4D-8CC9-42FF-9D02-A770BAC41D0C}">
      <dgm:prSet/>
      <dgm:spPr/>
      <dgm:t>
        <a:bodyPr/>
        <a:lstStyle/>
        <a:p>
          <a:endParaRPr lang="es-MX"/>
        </a:p>
      </dgm:t>
    </dgm:pt>
    <dgm:pt modelId="{23E4A640-D27F-48A1-B3C4-4AADEE8C6AA3}">
      <dgm:prSet phldrT="[Texto]"/>
      <dgm:spPr/>
      <dgm:t>
        <a:bodyPr/>
        <a:lstStyle/>
        <a:p>
          <a:r>
            <a:rPr lang="es-MX" dirty="0" smtClean="0"/>
            <a:t>Aguda</a:t>
          </a:r>
          <a:endParaRPr lang="es-MX" dirty="0"/>
        </a:p>
      </dgm:t>
    </dgm:pt>
    <dgm:pt modelId="{39830C74-66E2-45E2-9801-D6511B9DEA92}" type="parTrans" cxnId="{05B1C5B1-C7BD-4B78-BC92-E1561C997927}">
      <dgm:prSet/>
      <dgm:spPr/>
      <dgm:t>
        <a:bodyPr/>
        <a:lstStyle/>
        <a:p>
          <a:endParaRPr lang="es-MX"/>
        </a:p>
      </dgm:t>
    </dgm:pt>
    <dgm:pt modelId="{D441F6ED-427F-4BD0-BA33-38C87319DA2F}" type="sibTrans" cxnId="{05B1C5B1-C7BD-4B78-BC92-E1561C997927}">
      <dgm:prSet/>
      <dgm:spPr/>
      <dgm:t>
        <a:bodyPr/>
        <a:lstStyle/>
        <a:p>
          <a:endParaRPr lang="es-MX"/>
        </a:p>
      </dgm:t>
    </dgm:pt>
    <dgm:pt modelId="{9CACAA6A-E808-4EFE-B0CF-BDE16101F708}">
      <dgm:prSet phldrT="[Texto]"/>
      <dgm:spPr/>
      <dgm:t>
        <a:bodyPr/>
        <a:lstStyle/>
        <a:p>
          <a:r>
            <a:rPr lang="es-ES" dirty="0" smtClean="0"/>
            <a:t>Primeros meses luego de que alguien se infecta </a:t>
          </a:r>
          <a:endParaRPr lang="es-MX" dirty="0"/>
        </a:p>
      </dgm:t>
    </dgm:pt>
    <dgm:pt modelId="{E0DB44BD-08FD-4236-9DF0-FBC2C06F1D38}" type="parTrans" cxnId="{C5FA6F7C-0340-4015-B144-11B95B9E5491}">
      <dgm:prSet/>
      <dgm:spPr/>
      <dgm:t>
        <a:bodyPr/>
        <a:lstStyle/>
        <a:p>
          <a:endParaRPr lang="es-MX"/>
        </a:p>
      </dgm:t>
    </dgm:pt>
    <dgm:pt modelId="{7D993F23-6981-4C8A-9628-1642321A184C}" type="sibTrans" cxnId="{C5FA6F7C-0340-4015-B144-11B95B9E5491}">
      <dgm:prSet/>
      <dgm:spPr/>
      <dgm:t>
        <a:bodyPr/>
        <a:lstStyle/>
        <a:p>
          <a:endParaRPr lang="es-MX"/>
        </a:p>
      </dgm:t>
    </dgm:pt>
    <dgm:pt modelId="{96886ED7-8FE7-444A-88CA-9A430C86AF1E}">
      <dgm:prSet phldrT="[Texto]"/>
      <dgm:spPr/>
      <dgm:t>
        <a:bodyPr/>
        <a:lstStyle/>
        <a:p>
          <a:r>
            <a:rPr lang="es-MX" dirty="0" smtClean="0"/>
            <a:t>Crónica</a:t>
          </a:r>
          <a:endParaRPr lang="es-MX" dirty="0"/>
        </a:p>
      </dgm:t>
    </dgm:pt>
    <dgm:pt modelId="{B4AF53D4-1879-4574-B9A0-A9AC22264921}" type="parTrans" cxnId="{E163DBE2-23FF-43B5-A926-CBA200F9DFA5}">
      <dgm:prSet/>
      <dgm:spPr/>
      <dgm:t>
        <a:bodyPr/>
        <a:lstStyle/>
        <a:p>
          <a:endParaRPr lang="es-MX"/>
        </a:p>
      </dgm:t>
    </dgm:pt>
    <dgm:pt modelId="{85A98DED-6567-441C-8740-CE2AA07BE41D}" type="sibTrans" cxnId="{E163DBE2-23FF-43B5-A926-CBA200F9DFA5}">
      <dgm:prSet/>
      <dgm:spPr/>
      <dgm:t>
        <a:bodyPr/>
        <a:lstStyle/>
        <a:p>
          <a:endParaRPr lang="es-MX"/>
        </a:p>
      </dgm:t>
    </dgm:pt>
    <dgm:pt modelId="{9DDB93C4-1C4C-4BD3-A5D8-63C5D59F5EB5}">
      <dgm:prSet phldrT="[Texto]"/>
      <dgm:spPr/>
      <dgm:t>
        <a:bodyPr/>
        <a:lstStyle/>
        <a:p>
          <a:r>
            <a:rPr lang="es-ES" dirty="0" smtClean="0"/>
            <a:t>Problemas de salud graves, entre ellos, insuficiencia hepática e incluso carcinoma </a:t>
          </a:r>
          <a:r>
            <a:rPr lang="es-ES" dirty="0" err="1" smtClean="0"/>
            <a:t>hepatocelular</a:t>
          </a:r>
          <a:r>
            <a:rPr lang="es-ES" dirty="0" smtClean="0"/>
            <a:t>.</a:t>
          </a:r>
          <a:endParaRPr lang="es-MX" dirty="0"/>
        </a:p>
      </dgm:t>
    </dgm:pt>
    <dgm:pt modelId="{0EF69710-B3A3-40DB-8803-C80A2BCF265D}" type="parTrans" cxnId="{01E4FA5A-F66B-4AF9-A297-0FEB7EF37B30}">
      <dgm:prSet/>
      <dgm:spPr/>
      <dgm:t>
        <a:bodyPr/>
        <a:lstStyle/>
        <a:p>
          <a:endParaRPr lang="es-MX"/>
        </a:p>
      </dgm:t>
    </dgm:pt>
    <dgm:pt modelId="{C653334D-A599-4032-9DE7-A952B6077AFF}" type="sibTrans" cxnId="{01E4FA5A-F66B-4AF9-A297-0FEB7EF37B30}">
      <dgm:prSet/>
      <dgm:spPr/>
      <dgm:t>
        <a:bodyPr/>
        <a:lstStyle/>
        <a:p>
          <a:endParaRPr lang="es-MX"/>
        </a:p>
      </dgm:t>
    </dgm:pt>
    <dgm:pt modelId="{326B82B6-5672-4E65-99FC-D92FD012EEE1}" type="pres">
      <dgm:prSet presAssocID="{82601E45-7875-45D0-8381-6538D68DA354}" presName="diagram" presStyleCnt="0">
        <dgm:presLayoutVars>
          <dgm:chPref val="1"/>
          <dgm:dir/>
          <dgm:animOne val="branch"/>
          <dgm:animLvl val="lvl"/>
          <dgm:resizeHandles val="exact"/>
        </dgm:presLayoutVars>
      </dgm:prSet>
      <dgm:spPr/>
      <dgm:t>
        <a:bodyPr/>
        <a:lstStyle/>
        <a:p>
          <a:endParaRPr lang="es-MX"/>
        </a:p>
      </dgm:t>
    </dgm:pt>
    <dgm:pt modelId="{19780AEC-3E97-42A1-86E2-50502BEC595B}" type="pres">
      <dgm:prSet presAssocID="{D3351CC2-1F9C-43B3-9A0F-F842EB74F832}" presName="root1" presStyleCnt="0"/>
      <dgm:spPr/>
    </dgm:pt>
    <dgm:pt modelId="{F0311BAC-BB01-47A6-BD66-969C06D79FD6}" type="pres">
      <dgm:prSet presAssocID="{D3351CC2-1F9C-43B3-9A0F-F842EB74F832}" presName="LevelOneTextNode" presStyleLbl="node0" presStyleIdx="0" presStyleCnt="1">
        <dgm:presLayoutVars>
          <dgm:chPref val="3"/>
        </dgm:presLayoutVars>
      </dgm:prSet>
      <dgm:spPr/>
      <dgm:t>
        <a:bodyPr/>
        <a:lstStyle/>
        <a:p>
          <a:endParaRPr lang="es-MX"/>
        </a:p>
      </dgm:t>
    </dgm:pt>
    <dgm:pt modelId="{FCBB0558-02E1-496D-8253-BE31342F7487}" type="pres">
      <dgm:prSet presAssocID="{D3351CC2-1F9C-43B3-9A0F-F842EB74F832}" presName="level2hierChild" presStyleCnt="0"/>
      <dgm:spPr/>
    </dgm:pt>
    <dgm:pt modelId="{F7E18744-AFB5-46B3-8FBB-42E0E7BD1DCE}" type="pres">
      <dgm:prSet presAssocID="{39830C74-66E2-45E2-9801-D6511B9DEA92}" presName="conn2-1" presStyleLbl="parChTrans1D2" presStyleIdx="0" presStyleCnt="2"/>
      <dgm:spPr/>
      <dgm:t>
        <a:bodyPr/>
        <a:lstStyle/>
        <a:p>
          <a:endParaRPr lang="es-MX"/>
        </a:p>
      </dgm:t>
    </dgm:pt>
    <dgm:pt modelId="{50A048DA-95F5-4510-B8EB-95BB74EF5F49}" type="pres">
      <dgm:prSet presAssocID="{39830C74-66E2-45E2-9801-D6511B9DEA92}" presName="connTx" presStyleLbl="parChTrans1D2" presStyleIdx="0" presStyleCnt="2"/>
      <dgm:spPr/>
      <dgm:t>
        <a:bodyPr/>
        <a:lstStyle/>
        <a:p>
          <a:endParaRPr lang="es-MX"/>
        </a:p>
      </dgm:t>
    </dgm:pt>
    <dgm:pt modelId="{1188EB39-4E2C-4420-8639-B85AD6A7CEBB}" type="pres">
      <dgm:prSet presAssocID="{23E4A640-D27F-48A1-B3C4-4AADEE8C6AA3}" presName="root2" presStyleCnt="0"/>
      <dgm:spPr/>
    </dgm:pt>
    <dgm:pt modelId="{1246A6EA-C42A-4996-8E6E-C1FCC7D00F03}" type="pres">
      <dgm:prSet presAssocID="{23E4A640-D27F-48A1-B3C4-4AADEE8C6AA3}" presName="LevelTwoTextNode" presStyleLbl="node2" presStyleIdx="0" presStyleCnt="2">
        <dgm:presLayoutVars>
          <dgm:chPref val="3"/>
        </dgm:presLayoutVars>
      </dgm:prSet>
      <dgm:spPr/>
      <dgm:t>
        <a:bodyPr/>
        <a:lstStyle/>
        <a:p>
          <a:endParaRPr lang="es-MX"/>
        </a:p>
      </dgm:t>
    </dgm:pt>
    <dgm:pt modelId="{B2137635-5E1C-416A-81AF-C9F9CB5103F3}" type="pres">
      <dgm:prSet presAssocID="{23E4A640-D27F-48A1-B3C4-4AADEE8C6AA3}" presName="level3hierChild" presStyleCnt="0"/>
      <dgm:spPr/>
    </dgm:pt>
    <dgm:pt modelId="{EC17BC0D-4C4C-4E1D-901B-68F17EBD3920}" type="pres">
      <dgm:prSet presAssocID="{E0DB44BD-08FD-4236-9DF0-FBC2C06F1D38}" presName="conn2-1" presStyleLbl="parChTrans1D3" presStyleIdx="0" presStyleCnt="2"/>
      <dgm:spPr/>
      <dgm:t>
        <a:bodyPr/>
        <a:lstStyle/>
        <a:p>
          <a:endParaRPr lang="es-MX"/>
        </a:p>
      </dgm:t>
    </dgm:pt>
    <dgm:pt modelId="{CD137563-C22A-4EE0-84C7-CDB17803DA12}" type="pres">
      <dgm:prSet presAssocID="{E0DB44BD-08FD-4236-9DF0-FBC2C06F1D38}" presName="connTx" presStyleLbl="parChTrans1D3" presStyleIdx="0" presStyleCnt="2"/>
      <dgm:spPr/>
      <dgm:t>
        <a:bodyPr/>
        <a:lstStyle/>
        <a:p>
          <a:endParaRPr lang="es-MX"/>
        </a:p>
      </dgm:t>
    </dgm:pt>
    <dgm:pt modelId="{AD1642BC-2096-4A72-8533-FF9F5DDC657E}" type="pres">
      <dgm:prSet presAssocID="{9CACAA6A-E808-4EFE-B0CF-BDE16101F708}" presName="root2" presStyleCnt="0"/>
      <dgm:spPr/>
    </dgm:pt>
    <dgm:pt modelId="{55541DC0-D8F9-4313-9F20-0E2050016474}" type="pres">
      <dgm:prSet presAssocID="{9CACAA6A-E808-4EFE-B0CF-BDE16101F708}" presName="LevelTwoTextNode" presStyleLbl="node3" presStyleIdx="0" presStyleCnt="2">
        <dgm:presLayoutVars>
          <dgm:chPref val="3"/>
        </dgm:presLayoutVars>
      </dgm:prSet>
      <dgm:spPr/>
      <dgm:t>
        <a:bodyPr/>
        <a:lstStyle/>
        <a:p>
          <a:endParaRPr lang="es-MX"/>
        </a:p>
      </dgm:t>
    </dgm:pt>
    <dgm:pt modelId="{01F19B2B-8E9E-4B97-8AC4-2C26569A253E}" type="pres">
      <dgm:prSet presAssocID="{9CACAA6A-E808-4EFE-B0CF-BDE16101F708}" presName="level3hierChild" presStyleCnt="0"/>
      <dgm:spPr/>
    </dgm:pt>
    <dgm:pt modelId="{F0577CEF-F741-4D59-9CF8-B759D93205D8}" type="pres">
      <dgm:prSet presAssocID="{B4AF53D4-1879-4574-B9A0-A9AC22264921}" presName="conn2-1" presStyleLbl="parChTrans1D2" presStyleIdx="1" presStyleCnt="2"/>
      <dgm:spPr/>
      <dgm:t>
        <a:bodyPr/>
        <a:lstStyle/>
        <a:p>
          <a:endParaRPr lang="es-MX"/>
        </a:p>
      </dgm:t>
    </dgm:pt>
    <dgm:pt modelId="{D802C392-1D50-4A3B-8BC8-844A71009A7C}" type="pres">
      <dgm:prSet presAssocID="{B4AF53D4-1879-4574-B9A0-A9AC22264921}" presName="connTx" presStyleLbl="parChTrans1D2" presStyleIdx="1" presStyleCnt="2"/>
      <dgm:spPr/>
      <dgm:t>
        <a:bodyPr/>
        <a:lstStyle/>
        <a:p>
          <a:endParaRPr lang="es-MX"/>
        </a:p>
      </dgm:t>
    </dgm:pt>
    <dgm:pt modelId="{7E454363-35F4-48B1-8EC4-CC9BA0832C4C}" type="pres">
      <dgm:prSet presAssocID="{96886ED7-8FE7-444A-88CA-9A430C86AF1E}" presName="root2" presStyleCnt="0"/>
      <dgm:spPr/>
    </dgm:pt>
    <dgm:pt modelId="{05AB9F86-2FE7-40A3-8995-ABB5895C2AD4}" type="pres">
      <dgm:prSet presAssocID="{96886ED7-8FE7-444A-88CA-9A430C86AF1E}" presName="LevelTwoTextNode" presStyleLbl="node2" presStyleIdx="1" presStyleCnt="2">
        <dgm:presLayoutVars>
          <dgm:chPref val="3"/>
        </dgm:presLayoutVars>
      </dgm:prSet>
      <dgm:spPr/>
      <dgm:t>
        <a:bodyPr/>
        <a:lstStyle/>
        <a:p>
          <a:endParaRPr lang="es-MX"/>
        </a:p>
      </dgm:t>
    </dgm:pt>
    <dgm:pt modelId="{A9540B75-06E2-4B3A-A4CF-B6733E7BDF8C}" type="pres">
      <dgm:prSet presAssocID="{96886ED7-8FE7-444A-88CA-9A430C86AF1E}" presName="level3hierChild" presStyleCnt="0"/>
      <dgm:spPr/>
    </dgm:pt>
    <dgm:pt modelId="{94F27A12-8946-412D-BAFC-A82B2451E39C}" type="pres">
      <dgm:prSet presAssocID="{0EF69710-B3A3-40DB-8803-C80A2BCF265D}" presName="conn2-1" presStyleLbl="parChTrans1D3" presStyleIdx="1" presStyleCnt="2"/>
      <dgm:spPr/>
      <dgm:t>
        <a:bodyPr/>
        <a:lstStyle/>
        <a:p>
          <a:endParaRPr lang="es-MX"/>
        </a:p>
      </dgm:t>
    </dgm:pt>
    <dgm:pt modelId="{FE9252E5-B303-4B14-8038-B71C72BC25EF}" type="pres">
      <dgm:prSet presAssocID="{0EF69710-B3A3-40DB-8803-C80A2BCF265D}" presName="connTx" presStyleLbl="parChTrans1D3" presStyleIdx="1" presStyleCnt="2"/>
      <dgm:spPr/>
      <dgm:t>
        <a:bodyPr/>
        <a:lstStyle/>
        <a:p>
          <a:endParaRPr lang="es-MX"/>
        </a:p>
      </dgm:t>
    </dgm:pt>
    <dgm:pt modelId="{C0B486D4-F9EE-4BC5-94D9-FCEC6361DDE4}" type="pres">
      <dgm:prSet presAssocID="{9DDB93C4-1C4C-4BD3-A5D8-63C5D59F5EB5}" presName="root2" presStyleCnt="0"/>
      <dgm:spPr/>
    </dgm:pt>
    <dgm:pt modelId="{7C428CA6-6ED5-4757-B1D6-2EE87E4F0564}" type="pres">
      <dgm:prSet presAssocID="{9DDB93C4-1C4C-4BD3-A5D8-63C5D59F5EB5}" presName="LevelTwoTextNode" presStyleLbl="node3" presStyleIdx="1" presStyleCnt="2">
        <dgm:presLayoutVars>
          <dgm:chPref val="3"/>
        </dgm:presLayoutVars>
      </dgm:prSet>
      <dgm:spPr/>
      <dgm:t>
        <a:bodyPr/>
        <a:lstStyle/>
        <a:p>
          <a:endParaRPr lang="es-MX"/>
        </a:p>
      </dgm:t>
    </dgm:pt>
    <dgm:pt modelId="{E0552C5A-95ED-4B8C-AD4C-5DF371043F89}" type="pres">
      <dgm:prSet presAssocID="{9DDB93C4-1C4C-4BD3-A5D8-63C5D59F5EB5}" presName="level3hierChild" presStyleCnt="0"/>
      <dgm:spPr/>
    </dgm:pt>
  </dgm:ptLst>
  <dgm:cxnLst>
    <dgm:cxn modelId="{1C2EFE4D-8CC9-42FF-9D02-A770BAC41D0C}" srcId="{82601E45-7875-45D0-8381-6538D68DA354}" destId="{D3351CC2-1F9C-43B3-9A0F-F842EB74F832}" srcOrd="0" destOrd="0" parTransId="{6E6E147D-F1CF-4E97-8633-CB6176A2B90A}" sibTransId="{CB0C0058-D8E1-4D03-B263-83F0142C51AA}"/>
    <dgm:cxn modelId="{6A968A3A-234A-4FAF-9801-E478C4B56DDE}" type="presOf" srcId="{B4AF53D4-1879-4574-B9A0-A9AC22264921}" destId="{D802C392-1D50-4A3B-8BC8-844A71009A7C}" srcOrd="1" destOrd="0" presId="urn:microsoft.com/office/officeart/2005/8/layout/hierarchy2"/>
    <dgm:cxn modelId="{CBDB12C3-39A2-4C5B-A3F6-293E3D9047CB}" type="presOf" srcId="{39830C74-66E2-45E2-9801-D6511B9DEA92}" destId="{50A048DA-95F5-4510-B8EB-95BB74EF5F49}" srcOrd="1" destOrd="0" presId="urn:microsoft.com/office/officeart/2005/8/layout/hierarchy2"/>
    <dgm:cxn modelId="{C5FA6F7C-0340-4015-B144-11B95B9E5491}" srcId="{23E4A640-D27F-48A1-B3C4-4AADEE8C6AA3}" destId="{9CACAA6A-E808-4EFE-B0CF-BDE16101F708}" srcOrd="0" destOrd="0" parTransId="{E0DB44BD-08FD-4236-9DF0-FBC2C06F1D38}" sibTransId="{7D993F23-6981-4C8A-9628-1642321A184C}"/>
    <dgm:cxn modelId="{75B7C2B2-1244-4444-A660-AA70B6F26E92}" type="presOf" srcId="{E0DB44BD-08FD-4236-9DF0-FBC2C06F1D38}" destId="{EC17BC0D-4C4C-4E1D-901B-68F17EBD3920}" srcOrd="0" destOrd="0" presId="urn:microsoft.com/office/officeart/2005/8/layout/hierarchy2"/>
    <dgm:cxn modelId="{E163DBE2-23FF-43B5-A926-CBA200F9DFA5}" srcId="{D3351CC2-1F9C-43B3-9A0F-F842EB74F832}" destId="{96886ED7-8FE7-444A-88CA-9A430C86AF1E}" srcOrd="1" destOrd="0" parTransId="{B4AF53D4-1879-4574-B9A0-A9AC22264921}" sibTransId="{85A98DED-6567-441C-8740-CE2AA07BE41D}"/>
    <dgm:cxn modelId="{E0EF5248-E851-44AB-96D9-99E7692C7531}" type="presOf" srcId="{9DDB93C4-1C4C-4BD3-A5D8-63C5D59F5EB5}" destId="{7C428CA6-6ED5-4757-B1D6-2EE87E4F0564}" srcOrd="0" destOrd="0" presId="urn:microsoft.com/office/officeart/2005/8/layout/hierarchy2"/>
    <dgm:cxn modelId="{05B1C5B1-C7BD-4B78-BC92-E1561C997927}" srcId="{D3351CC2-1F9C-43B3-9A0F-F842EB74F832}" destId="{23E4A640-D27F-48A1-B3C4-4AADEE8C6AA3}" srcOrd="0" destOrd="0" parTransId="{39830C74-66E2-45E2-9801-D6511B9DEA92}" sibTransId="{D441F6ED-427F-4BD0-BA33-38C87319DA2F}"/>
    <dgm:cxn modelId="{01E4FA5A-F66B-4AF9-A297-0FEB7EF37B30}" srcId="{96886ED7-8FE7-444A-88CA-9A430C86AF1E}" destId="{9DDB93C4-1C4C-4BD3-A5D8-63C5D59F5EB5}" srcOrd="0" destOrd="0" parTransId="{0EF69710-B3A3-40DB-8803-C80A2BCF265D}" sibTransId="{C653334D-A599-4032-9DE7-A952B6077AFF}"/>
    <dgm:cxn modelId="{C6CE8918-3B72-45B7-9C8E-09B0C4FAADB3}" type="presOf" srcId="{0EF69710-B3A3-40DB-8803-C80A2BCF265D}" destId="{94F27A12-8946-412D-BAFC-A82B2451E39C}" srcOrd="0" destOrd="0" presId="urn:microsoft.com/office/officeart/2005/8/layout/hierarchy2"/>
    <dgm:cxn modelId="{0F9660A7-0009-49C9-803D-FEFA49B1E942}" type="presOf" srcId="{9CACAA6A-E808-4EFE-B0CF-BDE16101F708}" destId="{55541DC0-D8F9-4313-9F20-0E2050016474}" srcOrd="0" destOrd="0" presId="urn:microsoft.com/office/officeart/2005/8/layout/hierarchy2"/>
    <dgm:cxn modelId="{AD038145-9A23-4D3A-A2D8-B84498E7C7DC}" type="presOf" srcId="{96886ED7-8FE7-444A-88CA-9A430C86AF1E}" destId="{05AB9F86-2FE7-40A3-8995-ABB5895C2AD4}" srcOrd="0" destOrd="0" presId="urn:microsoft.com/office/officeart/2005/8/layout/hierarchy2"/>
    <dgm:cxn modelId="{74110B60-BBDE-4976-8AB3-31973FD0D4DB}" type="presOf" srcId="{E0DB44BD-08FD-4236-9DF0-FBC2C06F1D38}" destId="{CD137563-C22A-4EE0-84C7-CDB17803DA12}" srcOrd="1" destOrd="0" presId="urn:microsoft.com/office/officeart/2005/8/layout/hierarchy2"/>
    <dgm:cxn modelId="{A4573DAC-A24B-436E-B9DE-4C11704DE718}" type="presOf" srcId="{39830C74-66E2-45E2-9801-D6511B9DEA92}" destId="{F7E18744-AFB5-46B3-8FBB-42E0E7BD1DCE}" srcOrd="0" destOrd="0" presId="urn:microsoft.com/office/officeart/2005/8/layout/hierarchy2"/>
    <dgm:cxn modelId="{B992699B-D7BE-485D-BC8D-2C8585C90AEB}" type="presOf" srcId="{23E4A640-D27F-48A1-B3C4-4AADEE8C6AA3}" destId="{1246A6EA-C42A-4996-8E6E-C1FCC7D00F03}" srcOrd="0" destOrd="0" presId="urn:microsoft.com/office/officeart/2005/8/layout/hierarchy2"/>
    <dgm:cxn modelId="{8E380917-73B4-4C48-8656-8410DFD413B9}" type="presOf" srcId="{82601E45-7875-45D0-8381-6538D68DA354}" destId="{326B82B6-5672-4E65-99FC-D92FD012EEE1}" srcOrd="0" destOrd="0" presId="urn:microsoft.com/office/officeart/2005/8/layout/hierarchy2"/>
    <dgm:cxn modelId="{5042447B-D329-49FA-9496-3F661E0380EE}" type="presOf" srcId="{D3351CC2-1F9C-43B3-9A0F-F842EB74F832}" destId="{F0311BAC-BB01-47A6-BD66-969C06D79FD6}" srcOrd="0" destOrd="0" presId="urn:microsoft.com/office/officeart/2005/8/layout/hierarchy2"/>
    <dgm:cxn modelId="{0280CAA4-1292-450C-97CE-D04B328A5F06}" type="presOf" srcId="{0EF69710-B3A3-40DB-8803-C80A2BCF265D}" destId="{FE9252E5-B303-4B14-8038-B71C72BC25EF}" srcOrd="1" destOrd="0" presId="urn:microsoft.com/office/officeart/2005/8/layout/hierarchy2"/>
    <dgm:cxn modelId="{5B7D8310-4625-4D2A-8948-A1910F5BD117}" type="presOf" srcId="{B4AF53D4-1879-4574-B9A0-A9AC22264921}" destId="{F0577CEF-F741-4D59-9CF8-B759D93205D8}" srcOrd="0" destOrd="0" presId="urn:microsoft.com/office/officeart/2005/8/layout/hierarchy2"/>
    <dgm:cxn modelId="{4E948222-0691-40C3-927B-55BC1F3C51A5}" type="presParOf" srcId="{326B82B6-5672-4E65-99FC-D92FD012EEE1}" destId="{19780AEC-3E97-42A1-86E2-50502BEC595B}" srcOrd="0" destOrd="0" presId="urn:microsoft.com/office/officeart/2005/8/layout/hierarchy2"/>
    <dgm:cxn modelId="{961E9ABE-2970-4638-BD35-E765DE00CEEC}" type="presParOf" srcId="{19780AEC-3E97-42A1-86E2-50502BEC595B}" destId="{F0311BAC-BB01-47A6-BD66-969C06D79FD6}" srcOrd="0" destOrd="0" presId="urn:microsoft.com/office/officeart/2005/8/layout/hierarchy2"/>
    <dgm:cxn modelId="{42AB9CAA-37D1-44C6-AA0F-E35A9C659B3E}" type="presParOf" srcId="{19780AEC-3E97-42A1-86E2-50502BEC595B}" destId="{FCBB0558-02E1-496D-8253-BE31342F7487}" srcOrd="1" destOrd="0" presId="urn:microsoft.com/office/officeart/2005/8/layout/hierarchy2"/>
    <dgm:cxn modelId="{13A684C5-8A12-4685-8490-1B47C6C0948C}" type="presParOf" srcId="{FCBB0558-02E1-496D-8253-BE31342F7487}" destId="{F7E18744-AFB5-46B3-8FBB-42E0E7BD1DCE}" srcOrd="0" destOrd="0" presId="urn:microsoft.com/office/officeart/2005/8/layout/hierarchy2"/>
    <dgm:cxn modelId="{57DA3EC0-4F26-4A0A-B995-3B81B5BBE99E}" type="presParOf" srcId="{F7E18744-AFB5-46B3-8FBB-42E0E7BD1DCE}" destId="{50A048DA-95F5-4510-B8EB-95BB74EF5F49}" srcOrd="0" destOrd="0" presId="urn:microsoft.com/office/officeart/2005/8/layout/hierarchy2"/>
    <dgm:cxn modelId="{FF48492A-6759-498D-8B25-409342D81A46}" type="presParOf" srcId="{FCBB0558-02E1-496D-8253-BE31342F7487}" destId="{1188EB39-4E2C-4420-8639-B85AD6A7CEBB}" srcOrd="1" destOrd="0" presId="urn:microsoft.com/office/officeart/2005/8/layout/hierarchy2"/>
    <dgm:cxn modelId="{AA733371-AA68-4282-81F2-707C77371948}" type="presParOf" srcId="{1188EB39-4E2C-4420-8639-B85AD6A7CEBB}" destId="{1246A6EA-C42A-4996-8E6E-C1FCC7D00F03}" srcOrd="0" destOrd="0" presId="urn:microsoft.com/office/officeart/2005/8/layout/hierarchy2"/>
    <dgm:cxn modelId="{6764C99E-BD96-49DE-AACA-FFBA9D7EE3AA}" type="presParOf" srcId="{1188EB39-4E2C-4420-8639-B85AD6A7CEBB}" destId="{B2137635-5E1C-416A-81AF-C9F9CB5103F3}" srcOrd="1" destOrd="0" presId="urn:microsoft.com/office/officeart/2005/8/layout/hierarchy2"/>
    <dgm:cxn modelId="{34B3F8E7-8CD6-49B0-8C3B-354A03EDC36D}" type="presParOf" srcId="{B2137635-5E1C-416A-81AF-C9F9CB5103F3}" destId="{EC17BC0D-4C4C-4E1D-901B-68F17EBD3920}" srcOrd="0" destOrd="0" presId="urn:microsoft.com/office/officeart/2005/8/layout/hierarchy2"/>
    <dgm:cxn modelId="{7E16F7EB-05F8-491C-BE1C-4D516A50934F}" type="presParOf" srcId="{EC17BC0D-4C4C-4E1D-901B-68F17EBD3920}" destId="{CD137563-C22A-4EE0-84C7-CDB17803DA12}" srcOrd="0" destOrd="0" presId="urn:microsoft.com/office/officeart/2005/8/layout/hierarchy2"/>
    <dgm:cxn modelId="{1E467D7F-0B56-4DB5-B97D-70CDD593EE9E}" type="presParOf" srcId="{B2137635-5E1C-416A-81AF-C9F9CB5103F3}" destId="{AD1642BC-2096-4A72-8533-FF9F5DDC657E}" srcOrd="1" destOrd="0" presId="urn:microsoft.com/office/officeart/2005/8/layout/hierarchy2"/>
    <dgm:cxn modelId="{9748716C-8F11-4EA5-A96F-E3D92FBF1ED7}" type="presParOf" srcId="{AD1642BC-2096-4A72-8533-FF9F5DDC657E}" destId="{55541DC0-D8F9-4313-9F20-0E2050016474}" srcOrd="0" destOrd="0" presId="urn:microsoft.com/office/officeart/2005/8/layout/hierarchy2"/>
    <dgm:cxn modelId="{FE958E53-12EE-48CC-BE74-17F0F5F72903}" type="presParOf" srcId="{AD1642BC-2096-4A72-8533-FF9F5DDC657E}" destId="{01F19B2B-8E9E-4B97-8AC4-2C26569A253E}" srcOrd="1" destOrd="0" presId="urn:microsoft.com/office/officeart/2005/8/layout/hierarchy2"/>
    <dgm:cxn modelId="{C0E16279-B5D0-47C6-BC63-9EEE939DEEE3}" type="presParOf" srcId="{FCBB0558-02E1-496D-8253-BE31342F7487}" destId="{F0577CEF-F741-4D59-9CF8-B759D93205D8}" srcOrd="2" destOrd="0" presId="urn:microsoft.com/office/officeart/2005/8/layout/hierarchy2"/>
    <dgm:cxn modelId="{95961AB9-014A-4BEF-BE25-E1B07CA950F6}" type="presParOf" srcId="{F0577CEF-F741-4D59-9CF8-B759D93205D8}" destId="{D802C392-1D50-4A3B-8BC8-844A71009A7C}" srcOrd="0" destOrd="0" presId="urn:microsoft.com/office/officeart/2005/8/layout/hierarchy2"/>
    <dgm:cxn modelId="{BFEA1921-ECFF-4B93-B343-1F0352A424A0}" type="presParOf" srcId="{FCBB0558-02E1-496D-8253-BE31342F7487}" destId="{7E454363-35F4-48B1-8EC4-CC9BA0832C4C}" srcOrd="3" destOrd="0" presId="urn:microsoft.com/office/officeart/2005/8/layout/hierarchy2"/>
    <dgm:cxn modelId="{2FE3EB38-A363-4F06-9088-FC977EFC371A}" type="presParOf" srcId="{7E454363-35F4-48B1-8EC4-CC9BA0832C4C}" destId="{05AB9F86-2FE7-40A3-8995-ABB5895C2AD4}" srcOrd="0" destOrd="0" presId="urn:microsoft.com/office/officeart/2005/8/layout/hierarchy2"/>
    <dgm:cxn modelId="{3FB4B6E3-B3DF-408D-AF11-28847CDC2F5A}" type="presParOf" srcId="{7E454363-35F4-48B1-8EC4-CC9BA0832C4C}" destId="{A9540B75-06E2-4B3A-A4CF-B6733E7BDF8C}" srcOrd="1" destOrd="0" presId="urn:microsoft.com/office/officeart/2005/8/layout/hierarchy2"/>
    <dgm:cxn modelId="{85AB263A-600B-4D5D-B8AF-147679E2B003}" type="presParOf" srcId="{A9540B75-06E2-4B3A-A4CF-B6733E7BDF8C}" destId="{94F27A12-8946-412D-BAFC-A82B2451E39C}" srcOrd="0" destOrd="0" presId="urn:microsoft.com/office/officeart/2005/8/layout/hierarchy2"/>
    <dgm:cxn modelId="{235E5E4C-E9DD-4BF9-B87A-093617F23FEE}" type="presParOf" srcId="{94F27A12-8946-412D-BAFC-A82B2451E39C}" destId="{FE9252E5-B303-4B14-8038-B71C72BC25EF}" srcOrd="0" destOrd="0" presId="urn:microsoft.com/office/officeart/2005/8/layout/hierarchy2"/>
    <dgm:cxn modelId="{9A43D5DC-7C15-4906-B1AE-E2A33C806E78}" type="presParOf" srcId="{A9540B75-06E2-4B3A-A4CF-B6733E7BDF8C}" destId="{C0B486D4-F9EE-4BC5-94D9-FCEC6361DDE4}" srcOrd="1" destOrd="0" presId="urn:microsoft.com/office/officeart/2005/8/layout/hierarchy2"/>
    <dgm:cxn modelId="{04FCF726-C3F7-456F-8FD9-4E5E6F783745}" type="presParOf" srcId="{C0B486D4-F9EE-4BC5-94D9-FCEC6361DDE4}" destId="{7C428CA6-6ED5-4757-B1D6-2EE87E4F0564}" srcOrd="0" destOrd="0" presId="urn:microsoft.com/office/officeart/2005/8/layout/hierarchy2"/>
    <dgm:cxn modelId="{06150B4C-4075-4112-AFDE-067C7CD2151F}" type="presParOf" srcId="{C0B486D4-F9EE-4BC5-94D9-FCEC6361DDE4}" destId="{E0552C5A-95ED-4B8C-AD4C-5DF371043F8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B1BA81-5B3B-4E3E-BB27-BB9372AADDC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647E4872-C6A4-4E5B-B177-41202845B7CC}">
      <dgm:prSet phldrT="[Texto]"/>
      <dgm:spPr/>
      <dgm:t>
        <a:bodyPr/>
        <a:lstStyle/>
        <a:p>
          <a:r>
            <a:rPr lang="es-MX" dirty="0" smtClean="0"/>
            <a:t>RIBAVIRINA</a:t>
          </a:r>
          <a:endParaRPr lang="es-ES" dirty="0"/>
        </a:p>
      </dgm:t>
    </dgm:pt>
    <dgm:pt modelId="{65436F9D-C382-4B00-9A99-574D72C22253}" type="parTrans" cxnId="{BBED2AF0-DF0E-404E-B3A9-B39C31C06911}">
      <dgm:prSet/>
      <dgm:spPr/>
      <dgm:t>
        <a:bodyPr/>
        <a:lstStyle/>
        <a:p>
          <a:endParaRPr lang="es-ES"/>
        </a:p>
      </dgm:t>
    </dgm:pt>
    <dgm:pt modelId="{0D7FC45A-F36C-424C-88AF-C2FCCF176A76}" type="sibTrans" cxnId="{BBED2AF0-DF0E-404E-B3A9-B39C31C06911}">
      <dgm:prSet/>
      <dgm:spPr/>
      <dgm:t>
        <a:bodyPr/>
        <a:lstStyle/>
        <a:p>
          <a:endParaRPr lang="es-ES"/>
        </a:p>
      </dgm:t>
    </dgm:pt>
    <dgm:pt modelId="{81EA6C2D-A4E0-4035-AFA8-C78ACC44D11B}">
      <dgm:prSet phldrT="[Texto]"/>
      <dgm:spPr/>
      <dgm:t>
        <a:bodyPr/>
        <a:lstStyle/>
        <a:p>
          <a:r>
            <a:rPr lang="es-MX" dirty="0" smtClean="0"/>
            <a:t>INTERFERÓN</a:t>
          </a:r>
          <a:endParaRPr lang="es-ES" dirty="0"/>
        </a:p>
      </dgm:t>
    </dgm:pt>
    <dgm:pt modelId="{02FA0913-6AB7-4A00-A39C-451BC5492960}" type="parTrans" cxnId="{713AA2D6-88AD-4D02-BF20-9631848FBEFF}">
      <dgm:prSet/>
      <dgm:spPr/>
      <dgm:t>
        <a:bodyPr/>
        <a:lstStyle/>
        <a:p>
          <a:endParaRPr lang="es-ES"/>
        </a:p>
      </dgm:t>
    </dgm:pt>
    <dgm:pt modelId="{3A7E46BD-5113-41DD-AB1E-77A61C30D2C8}" type="sibTrans" cxnId="{713AA2D6-88AD-4D02-BF20-9631848FBEFF}">
      <dgm:prSet/>
      <dgm:spPr/>
      <dgm:t>
        <a:bodyPr/>
        <a:lstStyle/>
        <a:p>
          <a:endParaRPr lang="es-ES"/>
        </a:p>
      </dgm:t>
    </dgm:pt>
    <dgm:pt modelId="{3E45A0D5-4F84-4B46-BEC4-98F71B48776A}">
      <dgm:prSet phldrT="[Texto]"/>
      <dgm:spPr/>
      <dgm:t>
        <a:bodyPr/>
        <a:lstStyle/>
        <a:p>
          <a:r>
            <a:rPr lang="es-MX" dirty="0" smtClean="0"/>
            <a:t>AGENTES ANTIVIRALES DIRECTOS</a:t>
          </a:r>
          <a:endParaRPr lang="es-ES" dirty="0"/>
        </a:p>
      </dgm:t>
    </dgm:pt>
    <dgm:pt modelId="{773227CF-E2C6-4BCD-A7BF-FD484E2CC35F}" type="parTrans" cxnId="{135D285C-36A9-43EE-A0B5-F345E4BC5A4F}">
      <dgm:prSet/>
      <dgm:spPr/>
      <dgm:t>
        <a:bodyPr/>
        <a:lstStyle/>
        <a:p>
          <a:endParaRPr lang="es-ES"/>
        </a:p>
      </dgm:t>
    </dgm:pt>
    <dgm:pt modelId="{15704F97-4C11-4F54-8C9B-7EF09542842B}" type="sibTrans" cxnId="{135D285C-36A9-43EE-A0B5-F345E4BC5A4F}">
      <dgm:prSet/>
      <dgm:spPr/>
      <dgm:t>
        <a:bodyPr/>
        <a:lstStyle/>
        <a:p>
          <a:endParaRPr lang="es-ES"/>
        </a:p>
      </dgm:t>
    </dgm:pt>
    <dgm:pt modelId="{D4AC5062-DBE5-40AA-BE57-14CD00F24EB4}" type="pres">
      <dgm:prSet presAssocID="{81B1BA81-5B3B-4E3E-BB27-BB9372AADDC0}" presName="Name0" presStyleCnt="0">
        <dgm:presLayoutVars>
          <dgm:chMax val="7"/>
          <dgm:chPref val="7"/>
          <dgm:dir/>
        </dgm:presLayoutVars>
      </dgm:prSet>
      <dgm:spPr/>
    </dgm:pt>
    <dgm:pt modelId="{BC68729F-B939-4DD1-AB33-F0A68DE90E4A}" type="pres">
      <dgm:prSet presAssocID="{81B1BA81-5B3B-4E3E-BB27-BB9372AADDC0}" presName="Name1" presStyleCnt="0"/>
      <dgm:spPr/>
    </dgm:pt>
    <dgm:pt modelId="{4F51CBEC-E6FA-4B72-8BDB-9514883EE84D}" type="pres">
      <dgm:prSet presAssocID="{81B1BA81-5B3B-4E3E-BB27-BB9372AADDC0}" presName="cycle" presStyleCnt="0"/>
      <dgm:spPr/>
    </dgm:pt>
    <dgm:pt modelId="{80E652F4-7E5D-4F1B-9A88-278DA78A384D}" type="pres">
      <dgm:prSet presAssocID="{81B1BA81-5B3B-4E3E-BB27-BB9372AADDC0}" presName="srcNode" presStyleLbl="node1" presStyleIdx="0" presStyleCnt="3"/>
      <dgm:spPr/>
    </dgm:pt>
    <dgm:pt modelId="{EAA789B2-5073-44E6-AB28-F1B5063ABECD}" type="pres">
      <dgm:prSet presAssocID="{81B1BA81-5B3B-4E3E-BB27-BB9372AADDC0}" presName="conn" presStyleLbl="parChTrans1D2" presStyleIdx="0" presStyleCnt="1"/>
      <dgm:spPr/>
    </dgm:pt>
    <dgm:pt modelId="{D581B2E5-3825-4C95-8446-44F668355E6C}" type="pres">
      <dgm:prSet presAssocID="{81B1BA81-5B3B-4E3E-BB27-BB9372AADDC0}" presName="extraNode" presStyleLbl="node1" presStyleIdx="0" presStyleCnt="3"/>
      <dgm:spPr/>
    </dgm:pt>
    <dgm:pt modelId="{43D6F652-A387-47E0-BBCE-E5640E41F4F1}" type="pres">
      <dgm:prSet presAssocID="{81B1BA81-5B3B-4E3E-BB27-BB9372AADDC0}" presName="dstNode" presStyleLbl="node1" presStyleIdx="0" presStyleCnt="3"/>
      <dgm:spPr/>
    </dgm:pt>
    <dgm:pt modelId="{FA09A930-2D80-4DF2-8108-3CC8A4D7C3C1}" type="pres">
      <dgm:prSet presAssocID="{647E4872-C6A4-4E5B-B177-41202845B7CC}" presName="text_1" presStyleLbl="node1" presStyleIdx="0" presStyleCnt="3">
        <dgm:presLayoutVars>
          <dgm:bulletEnabled val="1"/>
        </dgm:presLayoutVars>
      </dgm:prSet>
      <dgm:spPr/>
    </dgm:pt>
    <dgm:pt modelId="{E34CB334-182D-4673-84C5-83D5ABAB51A4}" type="pres">
      <dgm:prSet presAssocID="{647E4872-C6A4-4E5B-B177-41202845B7CC}" presName="accent_1" presStyleCnt="0"/>
      <dgm:spPr/>
    </dgm:pt>
    <dgm:pt modelId="{96F49F96-FE76-46D2-BD18-873814EDF3D9}" type="pres">
      <dgm:prSet presAssocID="{647E4872-C6A4-4E5B-B177-41202845B7CC}" presName="accentRepeatNode" presStyleLbl="solidFgAcc1" presStyleIdx="0" presStyleCnt="3"/>
      <dgm:spPr/>
    </dgm:pt>
    <dgm:pt modelId="{E127B597-5A0A-427B-9F55-0CE56173AC2B}" type="pres">
      <dgm:prSet presAssocID="{81EA6C2D-A4E0-4035-AFA8-C78ACC44D11B}" presName="text_2" presStyleLbl="node1" presStyleIdx="1" presStyleCnt="3">
        <dgm:presLayoutVars>
          <dgm:bulletEnabled val="1"/>
        </dgm:presLayoutVars>
      </dgm:prSet>
      <dgm:spPr/>
    </dgm:pt>
    <dgm:pt modelId="{CDD6E52D-B842-4B84-A712-203FE17852B5}" type="pres">
      <dgm:prSet presAssocID="{81EA6C2D-A4E0-4035-AFA8-C78ACC44D11B}" presName="accent_2" presStyleCnt="0"/>
      <dgm:spPr/>
    </dgm:pt>
    <dgm:pt modelId="{877F2667-45F6-496E-A510-A1AFB6AB53DE}" type="pres">
      <dgm:prSet presAssocID="{81EA6C2D-A4E0-4035-AFA8-C78ACC44D11B}" presName="accentRepeatNode" presStyleLbl="solidFgAcc1" presStyleIdx="1" presStyleCnt="3"/>
      <dgm:spPr/>
    </dgm:pt>
    <dgm:pt modelId="{B5718CE6-FB88-415D-897E-AF10F50AFCF5}" type="pres">
      <dgm:prSet presAssocID="{3E45A0D5-4F84-4B46-BEC4-98F71B48776A}" presName="text_3" presStyleLbl="node1" presStyleIdx="2" presStyleCnt="3">
        <dgm:presLayoutVars>
          <dgm:bulletEnabled val="1"/>
        </dgm:presLayoutVars>
      </dgm:prSet>
      <dgm:spPr/>
    </dgm:pt>
    <dgm:pt modelId="{F5DFE65C-B838-459A-A8A3-9600D4CC5538}" type="pres">
      <dgm:prSet presAssocID="{3E45A0D5-4F84-4B46-BEC4-98F71B48776A}" presName="accent_3" presStyleCnt="0"/>
      <dgm:spPr/>
    </dgm:pt>
    <dgm:pt modelId="{FF3E30C1-B046-4BC4-82C8-CC71BCE8AD94}" type="pres">
      <dgm:prSet presAssocID="{3E45A0D5-4F84-4B46-BEC4-98F71B48776A}" presName="accentRepeatNode" presStyleLbl="solidFgAcc1" presStyleIdx="2" presStyleCnt="3"/>
      <dgm:spPr/>
    </dgm:pt>
  </dgm:ptLst>
  <dgm:cxnLst>
    <dgm:cxn modelId="{47C39667-D992-4719-A647-6E051D05ACCC}" type="presOf" srcId="{3E45A0D5-4F84-4B46-BEC4-98F71B48776A}" destId="{B5718CE6-FB88-415D-897E-AF10F50AFCF5}" srcOrd="0" destOrd="0" presId="urn:microsoft.com/office/officeart/2008/layout/VerticalCurvedList"/>
    <dgm:cxn modelId="{135D285C-36A9-43EE-A0B5-F345E4BC5A4F}" srcId="{81B1BA81-5B3B-4E3E-BB27-BB9372AADDC0}" destId="{3E45A0D5-4F84-4B46-BEC4-98F71B48776A}" srcOrd="2" destOrd="0" parTransId="{773227CF-E2C6-4BCD-A7BF-FD484E2CC35F}" sibTransId="{15704F97-4C11-4F54-8C9B-7EF09542842B}"/>
    <dgm:cxn modelId="{027733C0-D884-4E63-8CD0-F0101C66111D}" type="presOf" srcId="{647E4872-C6A4-4E5B-B177-41202845B7CC}" destId="{FA09A930-2D80-4DF2-8108-3CC8A4D7C3C1}" srcOrd="0" destOrd="0" presId="urn:microsoft.com/office/officeart/2008/layout/VerticalCurvedList"/>
    <dgm:cxn modelId="{5FF15582-0414-45B5-91BF-D35A1AB891A0}" type="presOf" srcId="{0D7FC45A-F36C-424C-88AF-C2FCCF176A76}" destId="{EAA789B2-5073-44E6-AB28-F1B5063ABECD}" srcOrd="0" destOrd="0" presId="urn:microsoft.com/office/officeart/2008/layout/VerticalCurvedList"/>
    <dgm:cxn modelId="{713AA2D6-88AD-4D02-BF20-9631848FBEFF}" srcId="{81B1BA81-5B3B-4E3E-BB27-BB9372AADDC0}" destId="{81EA6C2D-A4E0-4035-AFA8-C78ACC44D11B}" srcOrd="1" destOrd="0" parTransId="{02FA0913-6AB7-4A00-A39C-451BC5492960}" sibTransId="{3A7E46BD-5113-41DD-AB1E-77A61C30D2C8}"/>
    <dgm:cxn modelId="{BBED2AF0-DF0E-404E-B3A9-B39C31C06911}" srcId="{81B1BA81-5B3B-4E3E-BB27-BB9372AADDC0}" destId="{647E4872-C6A4-4E5B-B177-41202845B7CC}" srcOrd="0" destOrd="0" parTransId="{65436F9D-C382-4B00-9A99-574D72C22253}" sibTransId="{0D7FC45A-F36C-424C-88AF-C2FCCF176A76}"/>
    <dgm:cxn modelId="{97F6AB85-A53E-4281-B736-D7AF353D4EE5}" type="presOf" srcId="{81EA6C2D-A4E0-4035-AFA8-C78ACC44D11B}" destId="{E127B597-5A0A-427B-9F55-0CE56173AC2B}" srcOrd="0" destOrd="0" presId="urn:microsoft.com/office/officeart/2008/layout/VerticalCurvedList"/>
    <dgm:cxn modelId="{2A42A9EC-4B5E-4D11-BD92-37038920AAD5}" type="presOf" srcId="{81B1BA81-5B3B-4E3E-BB27-BB9372AADDC0}" destId="{D4AC5062-DBE5-40AA-BE57-14CD00F24EB4}" srcOrd="0" destOrd="0" presId="urn:microsoft.com/office/officeart/2008/layout/VerticalCurvedList"/>
    <dgm:cxn modelId="{083B1F3D-E302-4505-B8E0-BF6495B45150}" type="presParOf" srcId="{D4AC5062-DBE5-40AA-BE57-14CD00F24EB4}" destId="{BC68729F-B939-4DD1-AB33-F0A68DE90E4A}" srcOrd="0" destOrd="0" presId="urn:microsoft.com/office/officeart/2008/layout/VerticalCurvedList"/>
    <dgm:cxn modelId="{11C6581D-95F1-4902-ADCB-F0F098F3AD2A}" type="presParOf" srcId="{BC68729F-B939-4DD1-AB33-F0A68DE90E4A}" destId="{4F51CBEC-E6FA-4B72-8BDB-9514883EE84D}" srcOrd="0" destOrd="0" presId="urn:microsoft.com/office/officeart/2008/layout/VerticalCurvedList"/>
    <dgm:cxn modelId="{957C86DA-0BCE-4D57-B8BF-5D3ED6D2712C}" type="presParOf" srcId="{4F51CBEC-E6FA-4B72-8BDB-9514883EE84D}" destId="{80E652F4-7E5D-4F1B-9A88-278DA78A384D}" srcOrd="0" destOrd="0" presId="urn:microsoft.com/office/officeart/2008/layout/VerticalCurvedList"/>
    <dgm:cxn modelId="{04071BED-BDF8-46ED-83E8-EC693F94FEBC}" type="presParOf" srcId="{4F51CBEC-E6FA-4B72-8BDB-9514883EE84D}" destId="{EAA789B2-5073-44E6-AB28-F1B5063ABECD}" srcOrd="1" destOrd="0" presId="urn:microsoft.com/office/officeart/2008/layout/VerticalCurvedList"/>
    <dgm:cxn modelId="{D977FF85-0355-4AE6-9F2B-2C67DF765859}" type="presParOf" srcId="{4F51CBEC-E6FA-4B72-8BDB-9514883EE84D}" destId="{D581B2E5-3825-4C95-8446-44F668355E6C}" srcOrd="2" destOrd="0" presId="urn:microsoft.com/office/officeart/2008/layout/VerticalCurvedList"/>
    <dgm:cxn modelId="{A35F8902-9F86-48ED-9974-87C42D048599}" type="presParOf" srcId="{4F51CBEC-E6FA-4B72-8BDB-9514883EE84D}" destId="{43D6F652-A387-47E0-BBCE-E5640E41F4F1}" srcOrd="3" destOrd="0" presId="urn:microsoft.com/office/officeart/2008/layout/VerticalCurvedList"/>
    <dgm:cxn modelId="{6AD9965A-4F5A-44A2-82B3-F0D5B27E5580}" type="presParOf" srcId="{BC68729F-B939-4DD1-AB33-F0A68DE90E4A}" destId="{FA09A930-2D80-4DF2-8108-3CC8A4D7C3C1}" srcOrd="1" destOrd="0" presId="urn:microsoft.com/office/officeart/2008/layout/VerticalCurvedList"/>
    <dgm:cxn modelId="{5EE0C4A8-5249-4125-AD39-A445B2FC0F41}" type="presParOf" srcId="{BC68729F-B939-4DD1-AB33-F0A68DE90E4A}" destId="{E34CB334-182D-4673-84C5-83D5ABAB51A4}" srcOrd="2" destOrd="0" presId="urn:microsoft.com/office/officeart/2008/layout/VerticalCurvedList"/>
    <dgm:cxn modelId="{25C1F746-9164-44DA-BCF9-898F38F7C62F}" type="presParOf" srcId="{E34CB334-182D-4673-84C5-83D5ABAB51A4}" destId="{96F49F96-FE76-46D2-BD18-873814EDF3D9}" srcOrd="0" destOrd="0" presId="urn:microsoft.com/office/officeart/2008/layout/VerticalCurvedList"/>
    <dgm:cxn modelId="{02D9A045-005A-4598-BD44-0CFCE83F094A}" type="presParOf" srcId="{BC68729F-B939-4DD1-AB33-F0A68DE90E4A}" destId="{E127B597-5A0A-427B-9F55-0CE56173AC2B}" srcOrd="3" destOrd="0" presId="urn:microsoft.com/office/officeart/2008/layout/VerticalCurvedList"/>
    <dgm:cxn modelId="{60F163F0-1862-422D-BF23-058CDE058870}" type="presParOf" srcId="{BC68729F-B939-4DD1-AB33-F0A68DE90E4A}" destId="{CDD6E52D-B842-4B84-A712-203FE17852B5}" srcOrd="4" destOrd="0" presId="urn:microsoft.com/office/officeart/2008/layout/VerticalCurvedList"/>
    <dgm:cxn modelId="{7765EE2E-CA54-46E0-95C0-4139ACBB9C72}" type="presParOf" srcId="{CDD6E52D-B842-4B84-A712-203FE17852B5}" destId="{877F2667-45F6-496E-A510-A1AFB6AB53DE}" srcOrd="0" destOrd="0" presId="urn:microsoft.com/office/officeart/2008/layout/VerticalCurvedList"/>
    <dgm:cxn modelId="{350A061E-D0DF-448D-999C-73617322537A}" type="presParOf" srcId="{BC68729F-B939-4DD1-AB33-F0A68DE90E4A}" destId="{B5718CE6-FB88-415D-897E-AF10F50AFCF5}" srcOrd="5" destOrd="0" presId="urn:microsoft.com/office/officeart/2008/layout/VerticalCurvedList"/>
    <dgm:cxn modelId="{332560C9-C718-4899-BF3A-42263A2EDCD9}" type="presParOf" srcId="{BC68729F-B939-4DD1-AB33-F0A68DE90E4A}" destId="{F5DFE65C-B838-459A-A8A3-9600D4CC5538}" srcOrd="6" destOrd="0" presId="urn:microsoft.com/office/officeart/2008/layout/VerticalCurvedList"/>
    <dgm:cxn modelId="{EAF92BF8-9629-41A9-9709-658DBDE0E8F4}" type="presParOf" srcId="{F5DFE65C-B838-459A-A8A3-9600D4CC5538}" destId="{FF3E30C1-B046-4BC4-82C8-CC71BCE8AD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B8B3D4-470B-47B1-8337-9A0C8246103D}"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ES"/>
        </a:p>
      </dgm:t>
    </dgm:pt>
    <dgm:pt modelId="{55F1150E-34B2-417E-B51D-1202986B4534}">
      <dgm:prSet phldrT="[Texto]"/>
      <dgm:spPr/>
      <dgm:t>
        <a:bodyPr/>
        <a:lstStyle/>
        <a:p>
          <a:r>
            <a:rPr lang="es-ES" dirty="0" err="1" smtClean="0"/>
            <a:t>Murex</a:t>
          </a:r>
          <a:r>
            <a:rPr lang="es-ES" dirty="0" smtClean="0"/>
            <a:t> anti-HCV</a:t>
          </a:r>
        </a:p>
        <a:p>
          <a:r>
            <a:rPr lang="es-ES" dirty="0" smtClean="0"/>
            <a:t>RIBA 3.0</a:t>
          </a:r>
        </a:p>
        <a:p>
          <a:r>
            <a:rPr lang="es-ES" dirty="0" err="1" smtClean="0"/>
            <a:t>AxSYM</a:t>
          </a:r>
          <a:r>
            <a:rPr lang="es-ES" dirty="0" smtClean="0"/>
            <a:t> HCV®</a:t>
          </a:r>
          <a:endParaRPr lang="es-ES" dirty="0"/>
        </a:p>
      </dgm:t>
    </dgm:pt>
    <dgm:pt modelId="{C93ECA5E-4716-4C60-B3BA-494F0410E827}" type="parTrans" cxnId="{BFB1A447-CFC3-42F4-B311-9296447D8ED0}">
      <dgm:prSet/>
      <dgm:spPr/>
      <dgm:t>
        <a:bodyPr/>
        <a:lstStyle/>
        <a:p>
          <a:endParaRPr lang="es-ES"/>
        </a:p>
      </dgm:t>
    </dgm:pt>
    <dgm:pt modelId="{61ABD564-601C-42B1-9FD6-6F26DF35B07E}" type="sibTrans" cxnId="{BFB1A447-CFC3-42F4-B311-9296447D8ED0}">
      <dgm:prSet/>
      <dgm:spPr/>
      <dgm:t>
        <a:bodyPr/>
        <a:lstStyle/>
        <a:p>
          <a:endParaRPr lang="es-ES"/>
        </a:p>
      </dgm:t>
    </dgm:pt>
    <dgm:pt modelId="{A4BFB76D-D923-4047-9D41-CB6BC2297A69}">
      <dgm:prSet phldrT="[Texto]"/>
      <dgm:spPr/>
      <dgm:t>
        <a:bodyPr/>
        <a:lstStyle/>
        <a:p>
          <a:r>
            <a:rPr lang="es-ES" dirty="0" smtClean="0"/>
            <a:t>Ensayo </a:t>
          </a:r>
          <a:r>
            <a:rPr lang="es-ES" dirty="0" err="1" smtClean="0"/>
            <a:t>Inmunoenzimático</a:t>
          </a:r>
          <a:r>
            <a:rPr lang="es-ES" dirty="0" smtClean="0"/>
            <a:t> Fluorescente (FEIA)</a:t>
          </a:r>
        </a:p>
        <a:p>
          <a:r>
            <a:rPr lang="es-ES" dirty="0" smtClean="0"/>
            <a:t>BI HCV EIA 4.0</a:t>
          </a:r>
        </a:p>
        <a:p>
          <a:r>
            <a:rPr lang="es-ES" dirty="0" smtClean="0"/>
            <a:t>MONOLISA anti-HCV</a:t>
          </a:r>
          <a:endParaRPr lang="es-ES" dirty="0"/>
        </a:p>
      </dgm:t>
    </dgm:pt>
    <dgm:pt modelId="{B040EF7F-E183-41CB-83A9-463FA68B9AC3}" type="parTrans" cxnId="{5A1D3C86-DA0E-4061-A07E-F36B3B2CE9D2}">
      <dgm:prSet/>
      <dgm:spPr/>
      <dgm:t>
        <a:bodyPr/>
        <a:lstStyle/>
        <a:p>
          <a:endParaRPr lang="es-ES"/>
        </a:p>
      </dgm:t>
    </dgm:pt>
    <dgm:pt modelId="{B3C9C49E-6644-46B5-B643-6F8514E7A7A2}" type="sibTrans" cxnId="{5A1D3C86-DA0E-4061-A07E-F36B3B2CE9D2}">
      <dgm:prSet/>
      <dgm:spPr/>
      <dgm:t>
        <a:bodyPr/>
        <a:lstStyle/>
        <a:p>
          <a:endParaRPr lang="es-ES"/>
        </a:p>
      </dgm:t>
    </dgm:pt>
    <dgm:pt modelId="{C62A767F-9143-4F12-984A-EC3FB9A52CB1}">
      <dgm:prSet phldrT="[Texto]"/>
      <dgm:spPr/>
      <dgm:t>
        <a:bodyPr/>
        <a:lstStyle/>
        <a:p>
          <a:r>
            <a:rPr lang="es-ES" dirty="0" err="1" smtClean="0"/>
            <a:t>Enzymun</a:t>
          </a:r>
          <a:r>
            <a:rPr lang="es-ES" dirty="0" smtClean="0"/>
            <a:t>-Test® Anti-HCV</a:t>
          </a:r>
        </a:p>
        <a:p>
          <a:r>
            <a:rPr lang="es-ES" dirty="0" err="1" smtClean="0"/>
            <a:t>LiPA</a:t>
          </a:r>
          <a:r>
            <a:rPr lang="es-ES" dirty="0" smtClean="0"/>
            <a:t> (Line </a:t>
          </a:r>
          <a:r>
            <a:rPr lang="es-ES" dirty="0" err="1" smtClean="0"/>
            <a:t>Probe</a:t>
          </a:r>
          <a:r>
            <a:rPr lang="es-ES" dirty="0" smtClean="0"/>
            <a:t> </a:t>
          </a:r>
          <a:r>
            <a:rPr lang="es-ES" dirty="0" err="1" smtClean="0"/>
            <a:t>Assay</a:t>
          </a:r>
          <a:r>
            <a:rPr lang="es-ES" dirty="0" smtClean="0"/>
            <a:t>)</a:t>
          </a:r>
        </a:p>
        <a:p>
          <a:r>
            <a:rPr lang="es-ES" dirty="0" smtClean="0"/>
            <a:t>Ensayos de </a:t>
          </a:r>
          <a:r>
            <a:rPr lang="es-ES" dirty="0" err="1" smtClean="0"/>
            <a:t>micropartículas</a:t>
          </a:r>
          <a:r>
            <a:rPr lang="es-ES" dirty="0" smtClean="0"/>
            <a:t> paramagnéticas </a:t>
          </a:r>
          <a:endParaRPr lang="es-ES" dirty="0"/>
        </a:p>
      </dgm:t>
    </dgm:pt>
    <dgm:pt modelId="{309D0B2F-6D68-4B1F-825C-9D7DAD901E20}" type="parTrans" cxnId="{320326FE-BF17-4A05-A72E-ACE3BEDC030E}">
      <dgm:prSet/>
      <dgm:spPr/>
      <dgm:t>
        <a:bodyPr/>
        <a:lstStyle/>
        <a:p>
          <a:endParaRPr lang="es-ES"/>
        </a:p>
      </dgm:t>
    </dgm:pt>
    <dgm:pt modelId="{8F86DB11-E463-4830-A085-ABA26D1946D8}" type="sibTrans" cxnId="{320326FE-BF17-4A05-A72E-ACE3BEDC030E}">
      <dgm:prSet/>
      <dgm:spPr/>
      <dgm:t>
        <a:bodyPr/>
        <a:lstStyle/>
        <a:p>
          <a:endParaRPr lang="es-ES"/>
        </a:p>
      </dgm:t>
    </dgm:pt>
    <dgm:pt modelId="{EFCDFABE-7D2D-4EDB-997C-AEA13D734D40}" type="pres">
      <dgm:prSet presAssocID="{85B8B3D4-470B-47B1-8337-9A0C8246103D}" presName="linear" presStyleCnt="0">
        <dgm:presLayoutVars>
          <dgm:dir/>
          <dgm:resizeHandles val="exact"/>
        </dgm:presLayoutVars>
      </dgm:prSet>
      <dgm:spPr/>
    </dgm:pt>
    <dgm:pt modelId="{B635FC67-234B-4CFD-A6CD-3CB639FF6432}" type="pres">
      <dgm:prSet presAssocID="{55F1150E-34B2-417E-B51D-1202986B4534}" presName="comp" presStyleCnt="0"/>
      <dgm:spPr/>
    </dgm:pt>
    <dgm:pt modelId="{D9FE1523-7751-424A-AAA0-0B95E83D1FBC}" type="pres">
      <dgm:prSet presAssocID="{55F1150E-34B2-417E-B51D-1202986B4534}" presName="box" presStyleLbl="node1" presStyleIdx="0" presStyleCnt="3"/>
      <dgm:spPr/>
      <dgm:t>
        <a:bodyPr/>
        <a:lstStyle/>
        <a:p>
          <a:endParaRPr lang="es-ES"/>
        </a:p>
      </dgm:t>
    </dgm:pt>
    <dgm:pt modelId="{9894ED85-5057-4CD7-B010-10352483F9C2}" type="pres">
      <dgm:prSet presAssocID="{55F1150E-34B2-417E-B51D-1202986B4534}"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21928D43-8356-45A0-8DE4-9F1756CFE5E8}" type="pres">
      <dgm:prSet presAssocID="{55F1150E-34B2-417E-B51D-1202986B4534}" presName="text" presStyleLbl="node1" presStyleIdx="0" presStyleCnt="3">
        <dgm:presLayoutVars>
          <dgm:bulletEnabled val="1"/>
        </dgm:presLayoutVars>
      </dgm:prSet>
      <dgm:spPr/>
      <dgm:t>
        <a:bodyPr/>
        <a:lstStyle/>
        <a:p>
          <a:endParaRPr lang="es-ES"/>
        </a:p>
      </dgm:t>
    </dgm:pt>
    <dgm:pt modelId="{D404CFEF-D555-4177-BE41-5E9335E1BD94}" type="pres">
      <dgm:prSet presAssocID="{61ABD564-601C-42B1-9FD6-6F26DF35B07E}" presName="spacer" presStyleCnt="0"/>
      <dgm:spPr/>
    </dgm:pt>
    <dgm:pt modelId="{4D1CADE1-B248-4ED8-8A3A-1E657850B3E2}" type="pres">
      <dgm:prSet presAssocID="{A4BFB76D-D923-4047-9D41-CB6BC2297A69}" presName="comp" presStyleCnt="0"/>
      <dgm:spPr/>
    </dgm:pt>
    <dgm:pt modelId="{40A89B8B-B2EF-4E18-A93C-8555A486B8EC}" type="pres">
      <dgm:prSet presAssocID="{A4BFB76D-D923-4047-9D41-CB6BC2297A69}" presName="box" presStyleLbl="node1" presStyleIdx="1" presStyleCnt="3"/>
      <dgm:spPr/>
      <dgm:t>
        <a:bodyPr/>
        <a:lstStyle/>
        <a:p>
          <a:endParaRPr lang="es-ES"/>
        </a:p>
      </dgm:t>
    </dgm:pt>
    <dgm:pt modelId="{CE69A8C4-6140-44B8-ADFF-3A920825A3AB}" type="pres">
      <dgm:prSet presAssocID="{A4BFB76D-D923-4047-9D41-CB6BC2297A69}"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9D3700C5-8898-48E1-9086-2FCB4EEFB01E}" type="pres">
      <dgm:prSet presAssocID="{A4BFB76D-D923-4047-9D41-CB6BC2297A69}" presName="text" presStyleLbl="node1" presStyleIdx="1" presStyleCnt="3">
        <dgm:presLayoutVars>
          <dgm:bulletEnabled val="1"/>
        </dgm:presLayoutVars>
      </dgm:prSet>
      <dgm:spPr/>
      <dgm:t>
        <a:bodyPr/>
        <a:lstStyle/>
        <a:p>
          <a:endParaRPr lang="es-ES"/>
        </a:p>
      </dgm:t>
    </dgm:pt>
    <dgm:pt modelId="{0897D6FA-B8CF-4D12-83DE-663EC9F554B5}" type="pres">
      <dgm:prSet presAssocID="{B3C9C49E-6644-46B5-B643-6F8514E7A7A2}" presName="spacer" presStyleCnt="0"/>
      <dgm:spPr/>
    </dgm:pt>
    <dgm:pt modelId="{A9454B2C-9807-42DC-B10F-56FC064FB584}" type="pres">
      <dgm:prSet presAssocID="{C62A767F-9143-4F12-984A-EC3FB9A52CB1}" presName="comp" presStyleCnt="0"/>
      <dgm:spPr/>
    </dgm:pt>
    <dgm:pt modelId="{3829BEBA-A106-41D8-80CC-46EEC11FAC41}" type="pres">
      <dgm:prSet presAssocID="{C62A767F-9143-4F12-984A-EC3FB9A52CB1}" presName="box" presStyleLbl="node1" presStyleIdx="2" presStyleCnt="3"/>
      <dgm:spPr/>
      <dgm:t>
        <a:bodyPr/>
        <a:lstStyle/>
        <a:p>
          <a:endParaRPr lang="es-ES"/>
        </a:p>
      </dgm:t>
    </dgm:pt>
    <dgm:pt modelId="{D3887E69-8FC9-4F74-A33B-03A13120A61E}" type="pres">
      <dgm:prSet presAssocID="{C62A767F-9143-4F12-984A-EC3FB9A52CB1}"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101F517B-090A-4583-A22C-0E7D45AE0D93}" type="pres">
      <dgm:prSet presAssocID="{C62A767F-9143-4F12-984A-EC3FB9A52CB1}" presName="text" presStyleLbl="node1" presStyleIdx="2" presStyleCnt="3">
        <dgm:presLayoutVars>
          <dgm:bulletEnabled val="1"/>
        </dgm:presLayoutVars>
      </dgm:prSet>
      <dgm:spPr/>
      <dgm:t>
        <a:bodyPr/>
        <a:lstStyle/>
        <a:p>
          <a:endParaRPr lang="es-ES"/>
        </a:p>
      </dgm:t>
    </dgm:pt>
  </dgm:ptLst>
  <dgm:cxnLst>
    <dgm:cxn modelId="{2D560169-C63D-4C11-8B84-BD47D886EB2A}" type="presOf" srcId="{55F1150E-34B2-417E-B51D-1202986B4534}" destId="{D9FE1523-7751-424A-AAA0-0B95E83D1FBC}" srcOrd="0" destOrd="0" presId="urn:microsoft.com/office/officeart/2005/8/layout/vList4"/>
    <dgm:cxn modelId="{320326FE-BF17-4A05-A72E-ACE3BEDC030E}" srcId="{85B8B3D4-470B-47B1-8337-9A0C8246103D}" destId="{C62A767F-9143-4F12-984A-EC3FB9A52CB1}" srcOrd="2" destOrd="0" parTransId="{309D0B2F-6D68-4B1F-825C-9D7DAD901E20}" sibTransId="{8F86DB11-E463-4830-A085-ABA26D1946D8}"/>
    <dgm:cxn modelId="{BF6F88CD-4F6B-47EF-9260-055D2770F3EE}" type="presOf" srcId="{C62A767F-9143-4F12-984A-EC3FB9A52CB1}" destId="{101F517B-090A-4583-A22C-0E7D45AE0D93}" srcOrd="1" destOrd="0" presId="urn:microsoft.com/office/officeart/2005/8/layout/vList4"/>
    <dgm:cxn modelId="{5A1D3C86-DA0E-4061-A07E-F36B3B2CE9D2}" srcId="{85B8B3D4-470B-47B1-8337-9A0C8246103D}" destId="{A4BFB76D-D923-4047-9D41-CB6BC2297A69}" srcOrd="1" destOrd="0" parTransId="{B040EF7F-E183-41CB-83A9-463FA68B9AC3}" sibTransId="{B3C9C49E-6644-46B5-B643-6F8514E7A7A2}"/>
    <dgm:cxn modelId="{702F9AD3-6D0B-4C9F-9F86-871E5DFDF6A0}" type="presOf" srcId="{85B8B3D4-470B-47B1-8337-9A0C8246103D}" destId="{EFCDFABE-7D2D-4EDB-997C-AEA13D734D40}" srcOrd="0" destOrd="0" presId="urn:microsoft.com/office/officeart/2005/8/layout/vList4"/>
    <dgm:cxn modelId="{D7037413-05DD-4D6D-A816-2B7855F2552C}" type="presOf" srcId="{A4BFB76D-D923-4047-9D41-CB6BC2297A69}" destId="{40A89B8B-B2EF-4E18-A93C-8555A486B8EC}" srcOrd="0" destOrd="0" presId="urn:microsoft.com/office/officeart/2005/8/layout/vList4"/>
    <dgm:cxn modelId="{477AC467-AFB0-42C9-95DF-59241DEFF913}" type="presOf" srcId="{55F1150E-34B2-417E-B51D-1202986B4534}" destId="{21928D43-8356-45A0-8DE4-9F1756CFE5E8}" srcOrd="1" destOrd="0" presId="urn:microsoft.com/office/officeart/2005/8/layout/vList4"/>
    <dgm:cxn modelId="{7C91415C-7E96-4E8A-9FF8-E21A9FF6A561}" type="presOf" srcId="{C62A767F-9143-4F12-984A-EC3FB9A52CB1}" destId="{3829BEBA-A106-41D8-80CC-46EEC11FAC41}" srcOrd="0" destOrd="0" presId="urn:microsoft.com/office/officeart/2005/8/layout/vList4"/>
    <dgm:cxn modelId="{97ADFD18-758A-4635-896D-F2D15B2451BB}" type="presOf" srcId="{A4BFB76D-D923-4047-9D41-CB6BC2297A69}" destId="{9D3700C5-8898-48E1-9086-2FCB4EEFB01E}" srcOrd="1" destOrd="0" presId="urn:microsoft.com/office/officeart/2005/8/layout/vList4"/>
    <dgm:cxn modelId="{BFB1A447-CFC3-42F4-B311-9296447D8ED0}" srcId="{85B8B3D4-470B-47B1-8337-9A0C8246103D}" destId="{55F1150E-34B2-417E-B51D-1202986B4534}" srcOrd="0" destOrd="0" parTransId="{C93ECA5E-4716-4C60-B3BA-494F0410E827}" sibTransId="{61ABD564-601C-42B1-9FD6-6F26DF35B07E}"/>
    <dgm:cxn modelId="{695F65D5-D56B-4B28-B040-B9E78BF98E27}" type="presParOf" srcId="{EFCDFABE-7D2D-4EDB-997C-AEA13D734D40}" destId="{B635FC67-234B-4CFD-A6CD-3CB639FF6432}" srcOrd="0" destOrd="0" presId="urn:microsoft.com/office/officeart/2005/8/layout/vList4"/>
    <dgm:cxn modelId="{5D87A915-4905-4B03-B41C-141CE4CCDF68}" type="presParOf" srcId="{B635FC67-234B-4CFD-A6CD-3CB639FF6432}" destId="{D9FE1523-7751-424A-AAA0-0B95E83D1FBC}" srcOrd="0" destOrd="0" presId="urn:microsoft.com/office/officeart/2005/8/layout/vList4"/>
    <dgm:cxn modelId="{621B87F2-7DDE-45E8-B74C-B91C9BCD7823}" type="presParOf" srcId="{B635FC67-234B-4CFD-A6CD-3CB639FF6432}" destId="{9894ED85-5057-4CD7-B010-10352483F9C2}" srcOrd="1" destOrd="0" presId="urn:microsoft.com/office/officeart/2005/8/layout/vList4"/>
    <dgm:cxn modelId="{A77AF7E4-BC3D-4C82-9A3F-073BB4C75DF9}" type="presParOf" srcId="{B635FC67-234B-4CFD-A6CD-3CB639FF6432}" destId="{21928D43-8356-45A0-8DE4-9F1756CFE5E8}" srcOrd="2" destOrd="0" presId="urn:microsoft.com/office/officeart/2005/8/layout/vList4"/>
    <dgm:cxn modelId="{69D33C56-5EB6-48B2-B6C3-6C0ED27F5973}" type="presParOf" srcId="{EFCDFABE-7D2D-4EDB-997C-AEA13D734D40}" destId="{D404CFEF-D555-4177-BE41-5E9335E1BD94}" srcOrd="1" destOrd="0" presId="urn:microsoft.com/office/officeart/2005/8/layout/vList4"/>
    <dgm:cxn modelId="{CE4DC430-B9CF-4EAF-BF4C-0593C4EA7671}" type="presParOf" srcId="{EFCDFABE-7D2D-4EDB-997C-AEA13D734D40}" destId="{4D1CADE1-B248-4ED8-8A3A-1E657850B3E2}" srcOrd="2" destOrd="0" presId="urn:microsoft.com/office/officeart/2005/8/layout/vList4"/>
    <dgm:cxn modelId="{9825C1BF-E61F-49A4-9773-45DD13C1087E}" type="presParOf" srcId="{4D1CADE1-B248-4ED8-8A3A-1E657850B3E2}" destId="{40A89B8B-B2EF-4E18-A93C-8555A486B8EC}" srcOrd="0" destOrd="0" presId="urn:microsoft.com/office/officeart/2005/8/layout/vList4"/>
    <dgm:cxn modelId="{B867951E-9B4E-4997-9F1D-F6A6936616D5}" type="presParOf" srcId="{4D1CADE1-B248-4ED8-8A3A-1E657850B3E2}" destId="{CE69A8C4-6140-44B8-ADFF-3A920825A3AB}" srcOrd="1" destOrd="0" presId="urn:microsoft.com/office/officeart/2005/8/layout/vList4"/>
    <dgm:cxn modelId="{02F8677E-2B98-44C7-811E-BE8F305515C7}" type="presParOf" srcId="{4D1CADE1-B248-4ED8-8A3A-1E657850B3E2}" destId="{9D3700C5-8898-48E1-9086-2FCB4EEFB01E}" srcOrd="2" destOrd="0" presId="urn:microsoft.com/office/officeart/2005/8/layout/vList4"/>
    <dgm:cxn modelId="{A3020540-5022-440C-B419-5555646B7529}" type="presParOf" srcId="{EFCDFABE-7D2D-4EDB-997C-AEA13D734D40}" destId="{0897D6FA-B8CF-4D12-83DE-663EC9F554B5}" srcOrd="3" destOrd="0" presId="urn:microsoft.com/office/officeart/2005/8/layout/vList4"/>
    <dgm:cxn modelId="{A1307D70-70AA-4AAD-8695-FBD0652DC6D8}" type="presParOf" srcId="{EFCDFABE-7D2D-4EDB-997C-AEA13D734D40}" destId="{A9454B2C-9807-42DC-B10F-56FC064FB584}" srcOrd="4" destOrd="0" presId="urn:microsoft.com/office/officeart/2005/8/layout/vList4"/>
    <dgm:cxn modelId="{874B4583-6C5E-4F1F-943B-CB62D6E9F00C}" type="presParOf" srcId="{A9454B2C-9807-42DC-B10F-56FC064FB584}" destId="{3829BEBA-A106-41D8-80CC-46EEC11FAC41}" srcOrd="0" destOrd="0" presId="urn:microsoft.com/office/officeart/2005/8/layout/vList4"/>
    <dgm:cxn modelId="{D2B5D370-5F11-4C02-9592-2D37BB49A242}" type="presParOf" srcId="{A9454B2C-9807-42DC-B10F-56FC064FB584}" destId="{D3887E69-8FC9-4F74-A33B-03A13120A61E}" srcOrd="1" destOrd="0" presId="urn:microsoft.com/office/officeart/2005/8/layout/vList4"/>
    <dgm:cxn modelId="{F0FFE3E0-1DC4-4D93-AF3E-4C0A2290041C}" type="presParOf" srcId="{A9454B2C-9807-42DC-B10F-56FC064FB584}" destId="{101F517B-090A-4583-A22C-0E7D45AE0D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B8CC3-00E8-4432-86BE-551FE0B0778E}">
      <dsp:nvSpPr>
        <dsp:cNvPr id="0" name=""/>
        <dsp:cNvSpPr/>
      </dsp:nvSpPr>
      <dsp:spPr>
        <a:xfrm rot="10800000">
          <a:off x="1823019" y="4568"/>
          <a:ext cx="5769843" cy="1478852"/>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2133" tIns="53340" rIns="99568" bIns="53340" numCol="1" spcCol="1270" anchor="ctr" anchorCtr="0">
          <a:noAutofit/>
        </a:bodyPr>
        <a:lstStyle/>
        <a:p>
          <a:pPr lvl="0" algn="ctr"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VIRUS DE LA HEPATITIS C</a:t>
          </a:r>
          <a:endParaRPr lang="es-MX" sz="1400" kern="1200" dirty="0" smtClean="0"/>
        </a:p>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TAXONOMIA Y GENOTIPOS</a:t>
          </a:r>
          <a:endParaRPr lang="es-MX" sz="1400" kern="1200" dirty="0" smtClean="0"/>
        </a:p>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ESTRUCTURA VIRAL</a:t>
          </a:r>
          <a:endParaRPr lang="es-MX" sz="1400" kern="1200" dirty="0" smtClean="0"/>
        </a:p>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GENOMA</a:t>
          </a:r>
          <a:endParaRPr lang="es-MX" sz="1400" kern="1200" dirty="0" smtClean="0"/>
        </a:p>
      </dsp:txBody>
      <dsp:txXfrm rot="10800000">
        <a:off x="2192732" y="4568"/>
        <a:ext cx="5400130" cy="1478852"/>
      </dsp:txXfrm>
    </dsp:sp>
    <dsp:sp modelId="{3A435CE6-3503-40CE-8A94-AE796B74E8DF}">
      <dsp:nvSpPr>
        <dsp:cNvPr id="0" name=""/>
        <dsp:cNvSpPr/>
      </dsp:nvSpPr>
      <dsp:spPr>
        <a:xfrm>
          <a:off x="1083593" y="4568"/>
          <a:ext cx="1478852" cy="14788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3D0D03E-46BF-4371-B146-2B9644CE6924}">
      <dsp:nvSpPr>
        <dsp:cNvPr id="0" name=""/>
        <dsp:cNvSpPr/>
      </dsp:nvSpPr>
      <dsp:spPr>
        <a:xfrm rot="10800000">
          <a:off x="1823019" y="1924869"/>
          <a:ext cx="5769843" cy="1478852"/>
        </a:xfrm>
        <a:prstGeom prst="homePlate">
          <a:avLst/>
        </a:prstGeom>
        <a:gradFill rotWithShape="0">
          <a:gsLst>
            <a:gs pos="0">
              <a:schemeClr val="accent3">
                <a:hueOff val="3492262"/>
                <a:satOff val="29060"/>
                <a:lumOff val="-3530"/>
                <a:alphaOff val="0"/>
                <a:tint val="50000"/>
                <a:satMod val="300000"/>
              </a:schemeClr>
            </a:gs>
            <a:gs pos="35000">
              <a:schemeClr val="accent3">
                <a:hueOff val="3492262"/>
                <a:satOff val="29060"/>
                <a:lumOff val="-3530"/>
                <a:alphaOff val="0"/>
                <a:tint val="37000"/>
                <a:satMod val="300000"/>
              </a:schemeClr>
            </a:gs>
            <a:gs pos="100000">
              <a:schemeClr val="accent3">
                <a:hueOff val="3492262"/>
                <a:satOff val="29060"/>
                <a:lumOff val="-35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2133" tIns="53340" rIns="99568" bIns="53340" numCol="1" spcCol="1270" anchor="ctr" anchorCtr="0">
          <a:noAutofit/>
        </a:bodyPr>
        <a:lstStyle/>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GENES Y PROTEINAS</a:t>
          </a:r>
          <a:endParaRPr lang="es-MX" sz="1400" kern="1200" dirty="0" smtClean="0"/>
        </a:p>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EPIDEMIOLOGIA</a:t>
          </a:r>
          <a:endParaRPr lang="es-MX" sz="1400" kern="1200" dirty="0" smtClean="0"/>
        </a:p>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PATOLOGIA</a:t>
          </a:r>
          <a:endParaRPr lang="es-MX" sz="1400" kern="1200" dirty="0" smtClean="0"/>
        </a:p>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TRATAMIENTO</a:t>
          </a:r>
          <a:endParaRPr lang="es-MX" sz="1400" kern="1200" dirty="0" smtClean="0"/>
        </a:p>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DIAGNOSTICO</a:t>
          </a:r>
          <a:endParaRPr lang="es-MX" sz="1400" kern="1200" dirty="0" smtClean="0"/>
        </a:p>
      </dsp:txBody>
      <dsp:txXfrm rot="10800000">
        <a:off x="2192732" y="1924869"/>
        <a:ext cx="5400130" cy="1478852"/>
      </dsp:txXfrm>
    </dsp:sp>
    <dsp:sp modelId="{64FE177C-75AF-450E-80D7-F8253349E81E}">
      <dsp:nvSpPr>
        <dsp:cNvPr id="0" name=""/>
        <dsp:cNvSpPr/>
      </dsp:nvSpPr>
      <dsp:spPr>
        <a:xfrm>
          <a:off x="1083593" y="1924869"/>
          <a:ext cx="1478852" cy="147885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575DDC7-D99B-4BA8-BC3B-D64220CD9794}">
      <dsp:nvSpPr>
        <dsp:cNvPr id="0" name=""/>
        <dsp:cNvSpPr/>
      </dsp:nvSpPr>
      <dsp:spPr>
        <a:xfrm rot="10800000">
          <a:off x="1823019" y="3845170"/>
          <a:ext cx="5769843" cy="1478852"/>
        </a:xfrm>
        <a:prstGeom prst="homePlate">
          <a:avLst/>
        </a:prstGeom>
        <a:gradFill rotWithShape="0">
          <a:gsLst>
            <a:gs pos="0">
              <a:schemeClr val="accent3">
                <a:hueOff val="6984524"/>
                <a:satOff val="58120"/>
                <a:lumOff val="-7059"/>
                <a:alphaOff val="0"/>
                <a:tint val="50000"/>
                <a:satMod val="300000"/>
              </a:schemeClr>
            </a:gs>
            <a:gs pos="35000">
              <a:schemeClr val="accent3">
                <a:hueOff val="6984524"/>
                <a:satOff val="58120"/>
                <a:lumOff val="-7059"/>
                <a:alphaOff val="0"/>
                <a:tint val="37000"/>
                <a:satMod val="300000"/>
              </a:schemeClr>
            </a:gs>
            <a:gs pos="100000">
              <a:schemeClr val="accent3">
                <a:hueOff val="6984524"/>
                <a:satOff val="58120"/>
                <a:lumOff val="-7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2133" tIns="53340" rIns="99568" bIns="53340" numCol="1" spcCol="1270" anchor="ctr" anchorCtr="0">
          <a:noAutofit/>
        </a:bodyPr>
        <a:lstStyle/>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MODELOS DE ESTUDIO</a:t>
          </a:r>
          <a:endParaRPr lang="es-MX" sz="1400" kern="1200" dirty="0" smtClean="0">
            <a:hlinkClick xmlns:r="http://schemas.openxmlformats.org/officeDocument/2006/relationships" r:id="" action="ppaction://hlinksldjump"/>
          </a:endParaRPr>
        </a:p>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MODELOS ANIMALES</a:t>
          </a:r>
          <a:endParaRPr lang="es-MX" sz="1400" kern="1200" dirty="0" smtClean="0">
            <a:hlinkClick xmlns:r="http://schemas.openxmlformats.org/officeDocument/2006/relationships" r:id="" action="ppaction://hlinksldjump"/>
          </a:endParaRPr>
        </a:p>
        <a:p>
          <a:pPr lvl="0" algn="l" defTabSz="622300">
            <a:lnSpc>
              <a:spcPct val="90000"/>
            </a:lnSpc>
            <a:spcBef>
              <a:spcPct val="0"/>
            </a:spcBef>
            <a:spcAft>
              <a:spcPct val="35000"/>
            </a:spcAft>
          </a:pPr>
          <a:r>
            <a:rPr lang="es-MX" sz="1400" kern="1200" dirty="0" smtClean="0">
              <a:hlinkClick xmlns:r="http://schemas.openxmlformats.org/officeDocument/2006/relationships" r:id="" action="ppaction://hlinksldjump"/>
            </a:rPr>
            <a:t>REFERENCIAS </a:t>
          </a:r>
          <a:r>
            <a:rPr lang="es-MX" sz="1400" kern="1200" dirty="0" smtClean="0">
              <a:hlinkClick xmlns:r="http://schemas.openxmlformats.org/officeDocument/2006/relationships" r:id="" action="ppaction://hlinksldjump"/>
            </a:rPr>
            <a:t>BIBLIOGRAFICAS</a:t>
          </a:r>
          <a:endParaRPr lang="es-MX" sz="1400" kern="1200" dirty="0"/>
        </a:p>
      </dsp:txBody>
      <dsp:txXfrm rot="10800000">
        <a:off x="2192732" y="3845170"/>
        <a:ext cx="5400130" cy="1478852"/>
      </dsp:txXfrm>
    </dsp:sp>
    <dsp:sp modelId="{5A9BBE13-75E6-4F93-8611-F8F40C06A3BB}">
      <dsp:nvSpPr>
        <dsp:cNvPr id="0" name=""/>
        <dsp:cNvSpPr/>
      </dsp:nvSpPr>
      <dsp:spPr>
        <a:xfrm>
          <a:off x="1083593" y="3845170"/>
          <a:ext cx="1478852" cy="147885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B16A7-8DA5-4115-A5D6-41AC53381917}">
      <dsp:nvSpPr>
        <dsp:cNvPr id="0" name=""/>
        <dsp:cNvSpPr/>
      </dsp:nvSpPr>
      <dsp:spPr>
        <a:xfrm>
          <a:off x="1901011" y="501"/>
          <a:ext cx="2851516" cy="1954025"/>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6 genotipos</a:t>
          </a:r>
          <a:endParaRPr lang="es-ES" sz="2400" kern="1200" dirty="0"/>
        </a:p>
        <a:p>
          <a:pPr marL="228600" lvl="1" indent="-228600" algn="l" defTabSz="1066800">
            <a:lnSpc>
              <a:spcPct val="90000"/>
            </a:lnSpc>
            <a:spcBef>
              <a:spcPct val="0"/>
            </a:spcBef>
            <a:spcAft>
              <a:spcPct val="15000"/>
            </a:spcAft>
            <a:buChar char="••"/>
          </a:pPr>
          <a:r>
            <a:rPr lang="es-MX" sz="2400" kern="1200" dirty="0" smtClean="0"/>
            <a:t>Se representan por números</a:t>
          </a:r>
          <a:endParaRPr lang="es-ES" sz="2400" kern="1200" dirty="0"/>
        </a:p>
      </dsp:txBody>
      <dsp:txXfrm>
        <a:off x="1901011" y="244754"/>
        <a:ext cx="2118757" cy="1465519"/>
      </dsp:txXfrm>
    </dsp:sp>
    <dsp:sp modelId="{AC30B31F-B7F6-4116-921D-08BCB4597CEF}">
      <dsp:nvSpPr>
        <dsp:cNvPr id="0" name=""/>
        <dsp:cNvSpPr/>
      </dsp:nvSpPr>
      <dsp:spPr>
        <a:xfrm>
          <a:off x="0" y="501"/>
          <a:ext cx="1901011" cy="19540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MX" sz="2500" kern="1200" dirty="0" smtClean="0"/>
            <a:t>GENOTIPOS</a:t>
          </a:r>
          <a:endParaRPr lang="es-ES" sz="2500" kern="1200" dirty="0"/>
        </a:p>
      </dsp:txBody>
      <dsp:txXfrm>
        <a:off x="92800" y="93301"/>
        <a:ext cx="1715411" cy="1768425"/>
      </dsp:txXfrm>
    </dsp:sp>
    <dsp:sp modelId="{8896C59E-CEDC-4407-9B1C-13ED5FD1DB8C}">
      <dsp:nvSpPr>
        <dsp:cNvPr id="0" name=""/>
        <dsp:cNvSpPr/>
      </dsp:nvSpPr>
      <dsp:spPr>
        <a:xfrm>
          <a:off x="1901011" y="2149929"/>
          <a:ext cx="2851516" cy="1954025"/>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67 Subtipos</a:t>
          </a:r>
          <a:endParaRPr lang="es-ES" sz="2400" kern="1200" dirty="0"/>
        </a:p>
        <a:p>
          <a:pPr marL="228600" lvl="1" indent="-228600" algn="l" defTabSz="1066800">
            <a:lnSpc>
              <a:spcPct val="90000"/>
            </a:lnSpc>
            <a:spcBef>
              <a:spcPct val="0"/>
            </a:spcBef>
            <a:spcAft>
              <a:spcPct val="15000"/>
            </a:spcAft>
            <a:buChar char="••"/>
          </a:pPr>
          <a:r>
            <a:rPr lang="es-MX" sz="2400" kern="1200" dirty="0" smtClean="0"/>
            <a:t>Se representan por letras.</a:t>
          </a:r>
          <a:endParaRPr lang="es-ES" sz="2400" kern="1200" dirty="0"/>
        </a:p>
      </dsp:txBody>
      <dsp:txXfrm>
        <a:off x="1901011" y="2394182"/>
        <a:ext cx="2118757" cy="1465519"/>
      </dsp:txXfrm>
    </dsp:sp>
    <dsp:sp modelId="{C2A52D92-E157-4C25-8689-DA4FB6434A22}">
      <dsp:nvSpPr>
        <dsp:cNvPr id="0" name=""/>
        <dsp:cNvSpPr/>
      </dsp:nvSpPr>
      <dsp:spPr>
        <a:xfrm>
          <a:off x="0" y="2149929"/>
          <a:ext cx="1901011" cy="195402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MX" sz="2500" kern="1200" dirty="0" smtClean="0"/>
            <a:t>SUBTIPOS</a:t>
          </a:r>
          <a:endParaRPr lang="es-ES" sz="2500" kern="1200" dirty="0"/>
        </a:p>
      </dsp:txBody>
      <dsp:txXfrm>
        <a:off x="92800" y="2242729"/>
        <a:ext cx="1715411" cy="1768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87A3-BA0B-43D9-92DF-437EFB041433}">
      <dsp:nvSpPr>
        <dsp:cNvPr id="0" name=""/>
        <dsp:cNvSpPr/>
      </dsp:nvSpPr>
      <dsp:spPr>
        <a:xfrm rot="5400000">
          <a:off x="2318984" y="988892"/>
          <a:ext cx="1523042" cy="1325046"/>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Cápsula pequeña</a:t>
          </a:r>
          <a:endParaRPr lang="es-MX" sz="1600" kern="1200" dirty="0"/>
        </a:p>
      </dsp:txBody>
      <dsp:txXfrm rot="-5400000">
        <a:off x="2624468" y="1127235"/>
        <a:ext cx="912074" cy="1048360"/>
      </dsp:txXfrm>
    </dsp:sp>
    <dsp:sp modelId="{F6974CBE-352A-4CE9-A1FB-CCB6AEFBB582}">
      <dsp:nvSpPr>
        <dsp:cNvPr id="0" name=""/>
        <dsp:cNvSpPr/>
      </dsp:nvSpPr>
      <dsp:spPr>
        <a:xfrm>
          <a:off x="3783236" y="1194502"/>
          <a:ext cx="1699715" cy="913825"/>
        </a:xfrm>
        <a:prstGeom prst="rect">
          <a:avLst/>
        </a:prstGeom>
        <a:noFill/>
        <a:ln>
          <a:noFill/>
        </a:ln>
        <a:effectLst/>
      </dsp:spPr>
      <dsp:style>
        <a:lnRef idx="0">
          <a:scrgbClr r="0" g="0" b="0"/>
        </a:lnRef>
        <a:fillRef idx="0">
          <a:scrgbClr r="0" g="0" b="0"/>
        </a:fillRef>
        <a:effectRef idx="0">
          <a:scrgbClr r="0" g="0" b="0"/>
        </a:effectRef>
        <a:fontRef idx="minor"/>
      </dsp:style>
    </dsp:sp>
    <dsp:sp modelId="{E6033D1F-4069-49F0-91DB-FAAD9AA7935F}">
      <dsp:nvSpPr>
        <dsp:cNvPr id="0" name=""/>
        <dsp:cNvSpPr/>
      </dsp:nvSpPr>
      <dsp:spPr>
        <a:xfrm rot="5400000">
          <a:off x="887933" y="988892"/>
          <a:ext cx="1523042" cy="1325046"/>
        </a:xfrm>
        <a:prstGeom prst="hexagon">
          <a:avLst>
            <a:gd name="adj" fmla="val 25000"/>
            <a:gd name="vf" fmla="val 11547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dirty="0" smtClean="0"/>
            <a:t>diámetro de 55-65 </a:t>
          </a:r>
          <a:r>
            <a:rPr lang="es-MX" sz="1600" kern="1200" dirty="0" err="1" smtClean="0"/>
            <a:t>nm</a:t>
          </a:r>
          <a:r>
            <a:rPr lang="es-MX" sz="1600" kern="1200" dirty="0" smtClean="0"/>
            <a:t> </a:t>
          </a:r>
          <a:endParaRPr lang="es-MX" sz="1600" kern="1200" dirty="0"/>
        </a:p>
      </dsp:txBody>
      <dsp:txXfrm rot="-5400000">
        <a:off x="1193417" y="1127235"/>
        <a:ext cx="912074" cy="1048360"/>
      </dsp:txXfrm>
    </dsp:sp>
    <dsp:sp modelId="{578ACDAE-427F-4820-A2DA-DCCEAB2CBFDE}">
      <dsp:nvSpPr>
        <dsp:cNvPr id="0" name=""/>
        <dsp:cNvSpPr/>
      </dsp:nvSpPr>
      <dsp:spPr>
        <a:xfrm rot="5400000">
          <a:off x="1600717" y="2281650"/>
          <a:ext cx="1523042" cy="1325046"/>
        </a:xfrm>
        <a:prstGeom prst="hexagon">
          <a:avLst>
            <a:gd name="adj" fmla="val 25000"/>
            <a:gd name="vf" fmla="val 11547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Cadena sencilla de ARN</a:t>
          </a:r>
          <a:endParaRPr lang="es-MX" sz="1600" kern="1200" dirty="0"/>
        </a:p>
      </dsp:txBody>
      <dsp:txXfrm rot="-5400000">
        <a:off x="1906201" y="2419993"/>
        <a:ext cx="912074" cy="1048360"/>
      </dsp:txXfrm>
    </dsp:sp>
    <dsp:sp modelId="{88FC81E8-32DA-405E-A5A4-F051C82CF7C9}">
      <dsp:nvSpPr>
        <dsp:cNvPr id="0" name=""/>
        <dsp:cNvSpPr/>
      </dsp:nvSpPr>
      <dsp:spPr>
        <a:xfrm>
          <a:off x="0" y="2487260"/>
          <a:ext cx="1644885" cy="913825"/>
        </a:xfrm>
        <a:prstGeom prst="rect">
          <a:avLst/>
        </a:prstGeom>
        <a:noFill/>
        <a:ln>
          <a:noFill/>
        </a:ln>
        <a:effectLst/>
      </dsp:spPr>
      <dsp:style>
        <a:lnRef idx="0">
          <a:scrgbClr r="0" g="0" b="0"/>
        </a:lnRef>
        <a:fillRef idx="0">
          <a:scrgbClr r="0" g="0" b="0"/>
        </a:fillRef>
        <a:effectRef idx="0">
          <a:scrgbClr r="0" g="0" b="0"/>
        </a:effectRef>
        <a:fontRef idx="minor"/>
      </dsp:style>
    </dsp:sp>
    <dsp:sp modelId="{35415754-6E57-4B83-A9AE-ECA25CF5AAF6}">
      <dsp:nvSpPr>
        <dsp:cNvPr id="0" name=""/>
        <dsp:cNvSpPr/>
      </dsp:nvSpPr>
      <dsp:spPr>
        <a:xfrm rot="5400000">
          <a:off x="3031767" y="2281650"/>
          <a:ext cx="1523042" cy="1325046"/>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dirty="0" smtClean="0"/>
            <a:t>Polaridad positiva</a:t>
          </a:r>
          <a:endParaRPr lang="es-MX" sz="1600" kern="1200" dirty="0"/>
        </a:p>
      </dsp:txBody>
      <dsp:txXfrm rot="-5400000">
        <a:off x="3337251" y="2419993"/>
        <a:ext cx="912074" cy="1048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C16DD-0319-45BA-AC9C-3CFB65FDF6DD}">
      <dsp:nvSpPr>
        <dsp:cNvPr id="0" name=""/>
        <dsp:cNvSpPr/>
      </dsp:nvSpPr>
      <dsp:spPr>
        <a:xfrm rot="5400000">
          <a:off x="-185501" y="186468"/>
          <a:ext cx="1236678" cy="86567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t>NS4B: </a:t>
          </a:r>
          <a:endParaRPr lang="es-ES" sz="2400" kern="1200" dirty="0"/>
        </a:p>
      </dsp:txBody>
      <dsp:txXfrm rot="-5400000">
        <a:off x="1" y="433803"/>
        <a:ext cx="865674" cy="371004"/>
      </dsp:txXfrm>
    </dsp:sp>
    <dsp:sp modelId="{C497F841-BBA1-4D6F-9CB5-A8164C22DBFE}">
      <dsp:nvSpPr>
        <dsp:cNvPr id="0" name=""/>
        <dsp:cNvSpPr/>
      </dsp:nvSpPr>
      <dsp:spPr>
        <a:xfrm rot="5400000">
          <a:off x="2182890" y="-1316249"/>
          <a:ext cx="803841" cy="343827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MX" sz="1050" kern="1200" dirty="0" smtClean="0"/>
            <a:t>Es una proteína integral de membrana que forma </a:t>
          </a:r>
          <a:r>
            <a:rPr lang="es-MX" sz="1050" kern="1200" dirty="0" err="1" smtClean="0"/>
            <a:t>oligomeros</a:t>
          </a:r>
          <a:r>
            <a:rPr lang="es-MX" sz="1050" kern="1200" dirty="0" smtClean="0"/>
            <a:t> localizados en el retículo </a:t>
          </a:r>
          <a:r>
            <a:rPr lang="es-ES" sz="1050" kern="1200" dirty="0" smtClean="0"/>
            <a:t>endoplásmico.</a:t>
          </a:r>
          <a:endParaRPr lang="es-ES" sz="1050" kern="1200" dirty="0"/>
        </a:p>
      </dsp:txBody>
      <dsp:txXfrm rot="-5400000">
        <a:off x="865674" y="40207"/>
        <a:ext cx="3399033" cy="725361"/>
      </dsp:txXfrm>
    </dsp:sp>
    <dsp:sp modelId="{3B81483C-73BE-4689-884D-EE3735043AB9}">
      <dsp:nvSpPr>
        <dsp:cNvPr id="0" name=""/>
        <dsp:cNvSpPr/>
      </dsp:nvSpPr>
      <dsp:spPr>
        <a:xfrm rot="5400000">
          <a:off x="-185501" y="1231234"/>
          <a:ext cx="1236678" cy="865674"/>
        </a:xfrm>
        <a:prstGeom prst="chevron">
          <a:avLst/>
        </a:prstGeom>
        <a:gradFill rotWithShape="0">
          <a:gsLst>
            <a:gs pos="0">
              <a:schemeClr val="accent3">
                <a:hueOff val="3492262"/>
                <a:satOff val="29060"/>
                <a:lumOff val="-3530"/>
                <a:alphaOff val="0"/>
                <a:shade val="51000"/>
                <a:satMod val="130000"/>
              </a:schemeClr>
            </a:gs>
            <a:gs pos="80000">
              <a:schemeClr val="accent3">
                <a:hueOff val="3492262"/>
                <a:satOff val="29060"/>
                <a:lumOff val="-3530"/>
                <a:alphaOff val="0"/>
                <a:shade val="93000"/>
                <a:satMod val="130000"/>
              </a:schemeClr>
            </a:gs>
            <a:gs pos="100000">
              <a:schemeClr val="accent3">
                <a:hueOff val="3492262"/>
                <a:satOff val="29060"/>
                <a:lumOff val="-35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t>NS5A: </a:t>
          </a:r>
          <a:endParaRPr lang="es-ES" sz="2400" kern="1200" dirty="0"/>
        </a:p>
      </dsp:txBody>
      <dsp:txXfrm rot="-5400000">
        <a:off x="1" y="1478569"/>
        <a:ext cx="865674" cy="371004"/>
      </dsp:txXfrm>
    </dsp:sp>
    <dsp:sp modelId="{D98759AB-2195-44F1-B21B-172A058E0F2D}">
      <dsp:nvSpPr>
        <dsp:cNvPr id="0" name=""/>
        <dsp:cNvSpPr/>
      </dsp:nvSpPr>
      <dsp:spPr>
        <a:xfrm rot="5400000">
          <a:off x="2182890" y="-271483"/>
          <a:ext cx="803841" cy="3438273"/>
        </a:xfrm>
        <a:prstGeom prst="round2SameRect">
          <a:avLst/>
        </a:prstGeom>
        <a:solidFill>
          <a:schemeClr val="lt1">
            <a:alpha val="90000"/>
            <a:hueOff val="0"/>
            <a:satOff val="0"/>
            <a:lumOff val="0"/>
            <a:alphaOff val="0"/>
          </a:schemeClr>
        </a:solidFill>
        <a:ln w="9525" cap="flat" cmpd="sng" algn="ctr">
          <a:solidFill>
            <a:schemeClr val="accent3">
              <a:hueOff val="3492262"/>
              <a:satOff val="29060"/>
              <a:lumOff val="-353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MX" sz="1050" kern="1200" dirty="0" smtClean="0"/>
            <a:t>Es una fosfoproteína asociada a la membrana que tiene múltiples funciones en la replicación del virus, el ensamblaje viral y la liberación del </a:t>
          </a:r>
          <a:r>
            <a:rPr lang="es-MX" sz="1050" kern="1200" dirty="0" err="1" smtClean="0"/>
            <a:t>virión</a:t>
          </a:r>
          <a:r>
            <a:rPr lang="es-MX" sz="1050" kern="1200" dirty="0" smtClean="0"/>
            <a:t>.</a:t>
          </a:r>
          <a:endParaRPr lang="es-ES" sz="1050" kern="1200" dirty="0"/>
        </a:p>
      </dsp:txBody>
      <dsp:txXfrm rot="-5400000">
        <a:off x="865674" y="1084973"/>
        <a:ext cx="3399033" cy="725361"/>
      </dsp:txXfrm>
    </dsp:sp>
    <dsp:sp modelId="{BD608E68-0D09-4776-8508-85FAF9CB0AF1}">
      <dsp:nvSpPr>
        <dsp:cNvPr id="0" name=""/>
        <dsp:cNvSpPr/>
      </dsp:nvSpPr>
      <dsp:spPr>
        <a:xfrm rot="5400000">
          <a:off x="-185501" y="2276000"/>
          <a:ext cx="1236678" cy="865674"/>
        </a:xfrm>
        <a:prstGeom prst="chevron">
          <a:avLst/>
        </a:prstGeom>
        <a:gradFill rotWithShape="0">
          <a:gsLst>
            <a:gs pos="0">
              <a:schemeClr val="accent3">
                <a:hueOff val="6984524"/>
                <a:satOff val="58120"/>
                <a:lumOff val="-7059"/>
                <a:alphaOff val="0"/>
                <a:shade val="51000"/>
                <a:satMod val="130000"/>
              </a:schemeClr>
            </a:gs>
            <a:gs pos="80000">
              <a:schemeClr val="accent3">
                <a:hueOff val="6984524"/>
                <a:satOff val="58120"/>
                <a:lumOff val="-7059"/>
                <a:alphaOff val="0"/>
                <a:shade val="93000"/>
                <a:satMod val="130000"/>
              </a:schemeClr>
            </a:gs>
            <a:gs pos="100000">
              <a:schemeClr val="accent3">
                <a:hueOff val="6984524"/>
                <a:satOff val="58120"/>
                <a:lumOff val="-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NS5B: </a:t>
          </a:r>
          <a:endParaRPr lang="es-ES" sz="2400" kern="1200" dirty="0"/>
        </a:p>
      </dsp:txBody>
      <dsp:txXfrm rot="-5400000">
        <a:off x="1" y="2523335"/>
        <a:ext cx="865674" cy="371004"/>
      </dsp:txXfrm>
    </dsp:sp>
    <dsp:sp modelId="{8A7608C2-06FA-4BAA-9D91-FFE3124E1B27}">
      <dsp:nvSpPr>
        <dsp:cNvPr id="0" name=""/>
        <dsp:cNvSpPr/>
      </dsp:nvSpPr>
      <dsp:spPr>
        <a:xfrm rot="5400000">
          <a:off x="2182890" y="773282"/>
          <a:ext cx="803841" cy="3438273"/>
        </a:xfrm>
        <a:prstGeom prst="round2SameRect">
          <a:avLst/>
        </a:prstGeom>
        <a:solidFill>
          <a:schemeClr val="lt1">
            <a:alpha val="90000"/>
            <a:hueOff val="0"/>
            <a:satOff val="0"/>
            <a:lumOff val="0"/>
            <a:alphaOff val="0"/>
          </a:schemeClr>
        </a:solidFill>
        <a:ln w="9525" cap="flat" cmpd="sng" algn="ctr">
          <a:solidFill>
            <a:schemeClr val="accent3">
              <a:hueOff val="6984524"/>
              <a:satOff val="58120"/>
              <a:lumOff val="-705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ES" sz="1050" kern="1200" dirty="0" smtClean="0"/>
            <a:t>Representa la polimerasa RNA dependiente RNA del VHC.</a:t>
          </a:r>
          <a:endParaRPr lang="es-ES" sz="1050" kern="1200" dirty="0"/>
        </a:p>
      </dsp:txBody>
      <dsp:txXfrm rot="-5400000">
        <a:off x="865674" y="2129738"/>
        <a:ext cx="3399033" cy="725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C16DD-0319-45BA-AC9C-3CFB65FDF6DD}">
      <dsp:nvSpPr>
        <dsp:cNvPr id="0" name=""/>
        <dsp:cNvSpPr/>
      </dsp:nvSpPr>
      <dsp:spPr>
        <a:xfrm rot="5400000">
          <a:off x="-182332" y="183489"/>
          <a:ext cx="1215552" cy="85088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p7</a:t>
          </a:r>
          <a:endParaRPr lang="es-ES" sz="2300" kern="1200" dirty="0"/>
        </a:p>
      </dsp:txBody>
      <dsp:txXfrm rot="-5400000">
        <a:off x="1" y="426599"/>
        <a:ext cx="850886" cy="364666"/>
      </dsp:txXfrm>
    </dsp:sp>
    <dsp:sp modelId="{C497F841-BBA1-4D6F-9CB5-A8164C22DBFE}">
      <dsp:nvSpPr>
        <dsp:cNvPr id="0" name=""/>
        <dsp:cNvSpPr/>
      </dsp:nvSpPr>
      <dsp:spPr>
        <a:xfrm rot="5400000">
          <a:off x="1860422" y="-1008378"/>
          <a:ext cx="790109" cy="2809181"/>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175" rIns="3175" bIns="3175" numCol="1" spcCol="1270" anchor="ctr" anchorCtr="0">
          <a:noAutofit/>
        </a:bodyPr>
        <a:lstStyle/>
        <a:p>
          <a:pPr marL="57150" lvl="1" indent="-57150" algn="l" defTabSz="222250">
            <a:lnSpc>
              <a:spcPct val="90000"/>
            </a:lnSpc>
            <a:spcBef>
              <a:spcPct val="0"/>
            </a:spcBef>
            <a:spcAft>
              <a:spcPct val="15000"/>
            </a:spcAft>
            <a:buChar char="••"/>
          </a:pPr>
          <a:r>
            <a:rPr lang="es-MX" sz="500" kern="1200" dirty="0" smtClean="0"/>
            <a:t>.</a:t>
          </a:r>
          <a:r>
            <a:rPr lang="es-MX" sz="1000" kern="1200" dirty="0" smtClean="0"/>
            <a:t> Es una proteína de membrana localizada en el retículo endoplásmico donde forma un canal iónico</a:t>
          </a:r>
          <a:endParaRPr lang="es-ES" sz="500" kern="1200" dirty="0"/>
        </a:p>
      </dsp:txBody>
      <dsp:txXfrm rot="-5400000">
        <a:off x="850886" y="39728"/>
        <a:ext cx="2770611" cy="712969"/>
      </dsp:txXfrm>
    </dsp:sp>
    <dsp:sp modelId="{3B81483C-73BE-4689-884D-EE3735043AB9}">
      <dsp:nvSpPr>
        <dsp:cNvPr id="0" name=""/>
        <dsp:cNvSpPr/>
      </dsp:nvSpPr>
      <dsp:spPr>
        <a:xfrm rot="5400000">
          <a:off x="-182332" y="1238628"/>
          <a:ext cx="1215552" cy="850886"/>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NS2</a:t>
          </a:r>
          <a:endParaRPr lang="es-ES" sz="2300" kern="1200" dirty="0"/>
        </a:p>
      </dsp:txBody>
      <dsp:txXfrm rot="-5400000">
        <a:off x="1" y="1481738"/>
        <a:ext cx="850886" cy="364666"/>
      </dsp:txXfrm>
    </dsp:sp>
    <dsp:sp modelId="{D98759AB-2195-44F1-B21B-172A058E0F2D}">
      <dsp:nvSpPr>
        <dsp:cNvPr id="0" name=""/>
        <dsp:cNvSpPr/>
      </dsp:nvSpPr>
      <dsp:spPr>
        <a:xfrm rot="5400000">
          <a:off x="1860422" y="46759"/>
          <a:ext cx="790109" cy="2809181"/>
        </a:xfrm>
        <a:prstGeom prst="round2Same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MX" sz="1050" kern="1200" dirty="0" smtClean="0"/>
            <a:t>Junto con la proteína NS3 forman la NS2/NS3 </a:t>
          </a:r>
          <a:r>
            <a:rPr lang="es-MX" sz="1050" kern="1200" dirty="0" err="1" smtClean="0"/>
            <a:t>cistein</a:t>
          </a:r>
          <a:r>
            <a:rPr lang="es-MX" sz="1050" kern="1200" dirty="0" smtClean="0"/>
            <a:t>-proteasa que auto cataliza el </a:t>
          </a:r>
          <a:r>
            <a:rPr lang="es-ES" sz="1050" kern="1200" dirty="0" smtClean="0"/>
            <a:t>corte de la poli proteína</a:t>
          </a:r>
          <a:r>
            <a:rPr lang="es-ES" sz="500" kern="1200" dirty="0" smtClean="0"/>
            <a:t>.</a:t>
          </a:r>
          <a:endParaRPr lang="es-ES" sz="1050" kern="1200" dirty="0"/>
        </a:p>
      </dsp:txBody>
      <dsp:txXfrm rot="-5400000">
        <a:off x="850886" y="1094865"/>
        <a:ext cx="2770611" cy="712969"/>
      </dsp:txXfrm>
    </dsp:sp>
    <dsp:sp modelId="{BD608E68-0D09-4776-8508-85FAF9CB0AF1}">
      <dsp:nvSpPr>
        <dsp:cNvPr id="0" name=""/>
        <dsp:cNvSpPr/>
      </dsp:nvSpPr>
      <dsp:spPr>
        <a:xfrm rot="5400000">
          <a:off x="-182332" y="2293767"/>
          <a:ext cx="1215552" cy="85088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NS4A</a:t>
          </a:r>
          <a:endParaRPr lang="es-ES" sz="2300" kern="1200" dirty="0"/>
        </a:p>
      </dsp:txBody>
      <dsp:txXfrm rot="-5400000">
        <a:off x="1" y="2536877"/>
        <a:ext cx="850886" cy="364666"/>
      </dsp:txXfrm>
    </dsp:sp>
    <dsp:sp modelId="{8A7608C2-06FA-4BAA-9D91-FFE3124E1B27}">
      <dsp:nvSpPr>
        <dsp:cNvPr id="0" name=""/>
        <dsp:cNvSpPr/>
      </dsp:nvSpPr>
      <dsp:spPr>
        <a:xfrm rot="5400000">
          <a:off x="1860422" y="1101898"/>
          <a:ext cx="790109" cy="2809181"/>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ES" sz="1050" kern="1200" dirty="0" smtClean="0"/>
            <a:t>Actúa </a:t>
          </a:r>
          <a:r>
            <a:rPr lang="es-ES" sz="1050" kern="1200" dirty="0" smtClean="0"/>
            <a:t>como cofactor de la </a:t>
          </a:r>
          <a:r>
            <a:rPr lang="es-ES" sz="1050" kern="1200" dirty="0" err="1" smtClean="0"/>
            <a:t>serin</a:t>
          </a:r>
          <a:r>
            <a:rPr lang="es-ES" sz="1050" kern="1200" dirty="0" smtClean="0"/>
            <a:t> proteasa NS3.</a:t>
          </a:r>
          <a:endParaRPr lang="es-ES" sz="1050" kern="1200" dirty="0"/>
        </a:p>
      </dsp:txBody>
      <dsp:txXfrm rot="-5400000">
        <a:off x="850886" y="2150004"/>
        <a:ext cx="2770611" cy="7129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11BAC-BB01-47A6-BD66-969C06D79FD6}">
      <dsp:nvSpPr>
        <dsp:cNvPr id="0" name=""/>
        <dsp:cNvSpPr/>
      </dsp:nvSpPr>
      <dsp:spPr>
        <a:xfrm>
          <a:off x="2106" y="2061299"/>
          <a:ext cx="2123954" cy="1061977"/>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HEPATITIS C</a:t>
          </a:r>
          <a:endParaRPr lang="es-MX" sz="1400" kern="1200" dirty="0"/>
        </a:p>
      </dsp:txBody>
      <dsp:txXfrm>
        <a:off x="33210" y="2092403"/>
        <a:ext cx="2061746" cy="999769"/>
      </dsp:txXfrm>
    </dsp:sp>
    <dsp:sp modelId="{F7E18744-AFB5-46B3-8FBB-42E0E7BD1DCE}">
      <dsp:nvSpPr>
        <dsp:cNvPr id="0" name=""/>
        <dsp:cNvSpPr/>
      </dsp:nvSpPr>
      <dsp:spPr>
        <a:xfrm rot="19457599">
          <a:off x="2027720" y="2268534"/>
          <a:ext cx="1046263" cy="36870"/>
        </a:xfrm>
        <a:custGeom>
          <a:avLst/>
          <a:gdLst/>
          <a:ahLst/>
          <a:cxnLst/>
          <a:rect l="0" t="0" r="0" b="0"/>
          <a:pathLst>
            <a:path>
              <a:moveTo>
                <a:pt x="0" y="18435"/>
              </a:moveTo>
              <a:lnTo>
                <a:pt x="1046263" y="1843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524695" y="2260812"/>
        <a:ext cx="52313" cy="52313"/>
      </dsp:txXfrm>
    </dsp:sp>
    <dsp:sp modelId="{1246A6EA-C42A-4996-8E6E-C1FCC7D00F03}">
      <dsp:nvSpPr>
        <dsp:cNvPr id="0" name=""/>
        <dsp:cNvSpPr/>
      </dsp:nvSpPr>
      <dsp:spPr>
        <a:xfrm>
          <a:off x="2975642" y="1450662"/>
          <a:ext cx="2123954" cy="1061977"/>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Aguda</a:t>
          </a:r>
          <a:endParaRPr lang="es-MX" sz="1400" kern="1200" dirty="0"/>
        </a:p>
      </dsp:txBody>
      <dsp:txXfrm>
        <a:off x="3006746" y="1481766"/>
        <a:ext cx="2061746" cy="999769"/>
      </dsp:txXfrm>
    </dsp:sp>
    <dsp:sp modelId="{EC17BC0D-4C4C-4E1D-901B-68F17EBD3920}">
      <dsp:nvSpPr>
        <dsp:cNvPr id="0" name=""/>
        <dsp:cNvSpPr/>
      </dsp:nvSpPr>
      <dsp:spPr>
        <a:xfrm>
          <a:off x="5099597" y="1963215"/>
          <a:ext cx="849581" cy="36870"/>
        </a:xfrm>
        <a:custGeom>
          <a:avLst/>
          <a:gdLst/>
          <a:ahLst/>
          <a:cxnLst/>
          <a:rect l="0" t="0" r="0" b="0"/>
          <a:pathLst>
            <a:path>
              <a:moveTo>
                <a:pt x="0" y="18435"/>
              </a:moveTo>
              <a:lnTo>
                <a:pt x="849581" y="18435"/>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503148" y="1960411"/>
        <a:ext cx="42479" cy="42479"/>
      </dsp:txXfrm>
    </dsp:sp>
    <dsp:sp modelId="{55541DC0-D8F9-4313-9F20-0E2050016474}">
      <dsp:nvSpPr>
        <dsp:cNvPr id="0" name=""/>
        <dsp:cNvSpPr/>
      </dsp:nvSpPr>
      <dsp:spPr>
        <a:xfrm>
          <a:off x="5949179" y="1450662"/>
          <a:ext cx="2123954" cy="1061977"/>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Primeros meses luego de que alguien se infecta </a:t>
          </a:r>
          <a:endParaRPr lang="es-MX" sz="1400" kern="1200" dirty="0"/>
        </a:p>
      </dsp:txBody>
      <dsp:txXfrm>
        <a:off x="5980283" y="1481766"/>
        <a:ext cx="2061746" cy="999769"/>
      </dsp:txXfrm>
    </dsp:sp>
    <dsp:sp modelId="{F0577CEF-F741-4D59-9CF8-B759D93205D8}">
      <dsp:nvSpPr>
        <dsp:cNvPr id="0" name=""/>
        <dsp:cNvSpPr/>
      </dsp:nvSpPr>
      <dsp:spPr>
        <a:xfrm rot="2142401">
          <a:off x="2027720" y="2879171"/>
          <a:ext cx="1046263" cy="36870"/>
        </a:xfrm>
        <a:custGeom>
          <a:avLst/>
          <a:gdLst/>
          <a:ahLst/>
          <a:cxnLst/>
          <a:rect l="0" t="0" r="0" b="0"/>
          <a:pathLst>
            <a:path>
              <a:moveTo>
                <a:pt x="0" y="18435"/>
              </a:moveTo>
              <a:lnTo>
                <a:pt x="1046263" y="1843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524695" y="2871449"/>
        <a:ext cx="52313" cy="52313"/>
      </dsp:txXfrm>
    </dsp:sp>
    <dsp:sp modelId="{05AB9F86-2FE7-40A3-8995-ABB5895C2AD4}">
      <dsp:nvSpPr>
        <dsp:cNvPr id="0" name=""/>
        <dsp:cNvSpPr/>
      </dsp:nvSpPr>
      <dsp:spPr>
        <a:xfrm>
          <a:off x="2975642" y="2671936"/>
          <a:ext cx="2123954" cy="1061977"/>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Crónica</a:t>
          </a:r>
          <a:endParaRPr lang="es-MX" sz="1400" kern="1200" dirty="0"/>
        </a:p>
      </dsp:txBody>
      <dsp:txXfrm>
        <a:off x="3006746" y="2703040"/>
        <a:ext cx="2061746" cy="999769"/>
      </dsp:txXfrm>
    </dsp:sp>
    <dsp:sp modelId="{94F27A12-8946-412D-BAFC-A82B2451E39C}">
      <dsp:nvSpPr>
        <dsp:cNvPr id="0" name=""/>
        <dsp:cNvSpPr/>
      </dsp:nvSpPr>
      <dsp:spPr>
        <a:xfrm>
          <a:off x="5099597" y="3184489"/>
          <a:ext cx="849581" cy="36870"/>
        </a:xfrm>
        <a:custGeom>
          <a:avLst/>
          <a:gdLst/>
          <a:ahLst/>
          <a:cxnLst/>
          <a:rect l="0" t="0" r="0" b="0"/>
          <a:pathLst>
            <a:path>
              <a:moveTo>
                <a:pt x="0" y="18435"/>
              </a:moveTo>
              <a:lnTo>
                <a:pt x="849581" y="18435"/>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503148" y="3181685"/>
        <a:ext cx="42479" cy="42479"/>
      </dsp:txXfrm>
    </dsp:sp>
    <dsp:sp modelId="{7C428CA6-6ED5-4757-B1D6-2EE87E4F0564}">
      <dsp:nvSpPr>
        <dsp:cNvPr id="0" name=""/>
        <dsp:cNvSpPr/>
      </dsp:nvSpPr>
      <dsp:spPr>
        <a:xfrm>
          <a:off x="5949179" y="2671936"/>
          <a:ext cx="2123954" cy="1061977"/>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Problemas de salud graves, entre ellos, insuficiencia hepática e incluso carcinoma </a:t>
          </a:r>
          <a:r>
            <a:rPr lang="es-ES" sz="1400" kern="1200" dirty="0" err="1" smtClean="0"/>
            <a:t>hepatocelular</a:t>
          </a:r>
          <a:r>
            <a:rPr lang="es-ES" sz="1400" kern="1200" dirty="0" smtClean="0"/>
            <a:t>.</a:t>
          </a:r>
          <a:endParaRPr lang="es-MX" sz="1400" kern="1200" dirty="0"/>
        </a:p>
      </dsp:txBody>
      <dsp:txXfrm>
        <a:off x="5980283" y="2703040"/>
        <a:ext cx="2061746" cy="999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89B2-5073-44E6-AB28-F1B5063ABECD}">
      <dsp:nvSpPr>
        <dsp:cNvPr id="0" name=""/>
        <dsp:cNvSpPr/>
      </dsp:nvSpPr>
      <dsp:spPr>
        <a:xfrm>
          <a:off x="-4490163" y="-688571"/>
          <a:ext cx="5349067" cy="5349067"/>
        </a:xfrm>
        <a:prstGeom prst="blockArc">
          <a:avLst>
            <a:gd name="adj1" fmla="val 18900000"/>
            <a:gd name="adj2" fmla="val 2700000"/>
            <a:gd name="adj3" fmla="val 40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09A930-2D80-4DF2-8108-3CC8A4D7C3C1}">
      <dsp:nvSpPr>
        <dsp:cNvPr id="0" name=""/>
        <dsp:cNvSpPr/>
      </dsp:nvSpPr>
      <dsp:spPr>
        <a:xfrm>
          <a:off x="552383" y="397192"/>
          <a:ext cx="3432484" cy="7943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543" tIns="58420" rIns="58420" bIns="58420" numCol="1" spcCol="1270" anchor="ctr" anchorCtr="0">
          <a:noAutofit/>
        </a:bodyPr>
        <a:lstStyle/>
        <a:p>
          <a:pPr lvl="0" algn="l" defTabSz="1022350">
            <a:lnSpc>
              <a:spcPct val="90000"/>
            </a:lnSpc>
            <a:spcBef>
              <a:spcPct val="0"/>
            </a:spcBef>
            <a:spcAft>
              <a:spcPct val="35000"/>
            </a:spcAft>
          </a:pPr>
          <a:r>
            <a:rPr lang="es-MX" sz="2300" kern="1200" dirty="0" smtClean="0"/>
            <a:t>RIBAVIRINA</a:t>
          </a:r>
          <a:endParaRPr lang="es-ES" sz="2300" kern="1200" dirty="0"/>
        </a:p>
      </dsp:txBody>
      <dsp:txXfrm>
        <a:off x="552383" y="397192"/>
        <a:ext cx="3432484" cy="794385"/>
      </dsp:txXfrm>
    </dsp:sp>
    <dsp:sp modelId="{96F49F96-FE76-46D2-BD18-873814EDF3D9}">
      <dsp:nvSpPr>
        <dsp:cNvPr id="0" name=""/>
        <dsp:cNvSpPr/>
      </dsp:nvSpPr>
      <dsp:spPr>
        <a:xfrm>
          <a:off x="55892" y="297894"/>
          <a:ext cx="992981" cy="99298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7B597-5A0A-427B-9F55-0CE56173AC2B}">
      <dsp:nvSpPr>
        <dsp:cNvPr id="0" name=""/>
        <dsp:cNvSpPr/>
      </dsp:nvSpPr>
      <dsp:spPr>
        <a:xfrm>
          <a:off x="841142" y="1588770"/>
          <a:ext cx="3143725" cy="794385"/>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543" tIns="58420" rIns="58420" bIns="58420" numCol="1" spcCol="1270" anchor="ctr" anchorCtr="0">
          <a:noAutofit/>
        </a:bodyPr>
        <a:lstStyle/>
        <a:p>
          <a:pPr lvl="0" algn="l" defTabSz="1022350">
            <a:lnSpc>
              <a:spcPct val="90000"/>
            </a:lnSpc>
            <a:spcBef>
              <a:spcPct val="0"/>
            </a:spcBef>
            <a:spcAft>
              <a:spcPct val="35000"/>
            </a:spcAft>
          </a:pPr>
          <a:r>
            <a:rPr lang="es-MX" sz="2300" kern="1200" dirty="0" smtClean="0"/>
            <a:t>INTERFERÓN</a:t>
          </a:r>
          <a:endParaRPr lang="es-ES" sz="2300" kern="1200" dirty="0"/>
        </a:p>
      </dsp:txBody>
      <dsp:txXfrm>
        <a:off x="841142" y="1588770"/>
        <a:ext cx="3143725" cy="794385"/>
      </dsp:txXfrm>
    </dsp:sp>
    <dsp:sp modelId="{877F2667-45F6-496E-A510-A1AFB6AB53DE}">
      <dsp:nvSpPr>
        <dsp:cNvPr id="0" name=""/>
        <dsp:cNvSpPr/>
      </dsp:nvSpPr>
      <dsp:spPr>
        <a:xfrm>
          <a:off x="344651" y="1489471"/>
          <a:ext cx="992981" cy="992981"/>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5718CE6-FB88-415D-897E-AF10F50AFCF5}">
      <dsp:nvSpPr>
        <dsp:cNvPr id="0" name=""/>
        <dsp:cNvSpPr/>
      </dsp:nvSpPr>
      <dsp:spPr>
        <a:xfrm>
          <a:off x="552383" y="2780347"/>
          <a:ext cx="3432484" cy="79438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543" tIns="58420" rIns="58420" bIns="58420" numCol="1" spcCol="1270" anchor="ctr" anchorCtr="0">
          <a:noAutofit/>
        </a:bodyPr>
        <a:lstStyle/>
        <a:p>
          <a:pPr lvl="0" algn="l" defTabSz="1022350">
            <a:lnSpc>
              <a:spcPct val="90000"/>
            </a:lnSpc>
            <a:spcBef>
              <a:spcPct val="0"/>
            </a:spcBef>
            <a:spcAft>
              <a:spcPct val="35000"/>
            </a:spcAft>
          </a:pPr>
          <a:r>
            <a:rPr lang="es-MX" sz="2300" kern="1200" dirty="0" smtClean="0"/>
            <a:t>AGENTES ANTIVIRALES DIRECTOS</a:t>
          </a:r>
          <a:endParaRPr lang="es-ES" sz="2300" kern="1200" dirty="0"/>
        </a:p>
      </dsp:txBody>
      <dsp:txXfrm>
        <a:off x="552383" y="2780347"/>
        <a:ext cx="3432484" cy="794385"/>
      </dsp:txXfrm>
    </dsp:sp>
    <dsp:sp modelId="{FF3E30C1-B046-4BC4-82C8-CC71BCE8AD94}">
      <dsp:nvSpPr>
        <dsp:cNvPr id="0" name=""/>
        <dsp:cNvSpPr/>
      </dsp:nvSpPr>
      <dsp:spPr>
        <a:xfrm>
          <a:off x="55892" y="2681049"/>
          <a:ext cx="992981" cy="992981"/>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E1523-7751-424A-AAA0-0B95E83D1FBC}">
      <dsp:nvSpPr>
        <dsp:cNvPr id="0" name=""/>
        <dsp:cNvSpPr/>
      </dsp:nvSpPr>
      <dsp:spPr>
        <a:xfrm>
          <a:off x="0" y="0"/>
          <a:ext cx="5451067" cy="12412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err="1" smtClean="0"/>
            <a:t>Murex</a:t>
          </a:r>
          <a:r>
            <a:rPr lang="es-ES" sz="1700" kern="1200" dirty="0" smtClean="0"/>
            <a:t> anti-HCV</a:t>
          </a:r>
        </a:p>
        <a:p>
          <a:pPr lvl="0" algn="l" defTabSz="755650">
            <a:lnSpc>
              <a:spcPct val="90000"/>
            </a:lnSpc>
            <a:spcBef>
              <a:spcPct val="0"/>
            </a:spcBef>
            <a:spcAft>
              <a:spcPct val="35000"/>
            </a:spcAft>
          </a:pPr>
          <a:r>
            <a:rPr lang="es-ES" sz="1700" kern="1200" dirty="0" smtClean="0"/>
            <a:t>RIBA 3.0</a:t>
          </a:r>
        </a:p>
        <a:p>
          <a:pPr lvl="0" algn="l" defTabSz="755650">
            <a:lnSpc>
              <a:spcPct val="90000"/>
            </a:lnSpc>
            <a:spcBef>
              <a:spcPct val="0"/>
            </a:spcBef>
            <a:spcAft>
              <a:spcPct val="35000"/>
            </a:spcAft>
          </a:pPr>
          <a:r>
            <a:rPr lang="es-ES" sz="1700" kern="1200" dirty="0" err="1" smtClean="0"/>
            <a:t>AxSYM</a:t>
          </a:r>
          <a:r>
            <a:rPr lang="es-ES" sz="1700" kern="1200" dirty="0" smtClean="0"/>
            <a:t> HCV®</a:t>
          </a:r>
          <a:endParaRPr lang="es-ES" sz="1700" kern="1200" dirty="0"/>
        </a:p>
      </dsp:txBody>
      <dsp:txXfrm>
        <a:off x="1214336" y="0"/>
        <a:ext cx="4236730" cy="1241226"/>
      </dsp:txXfrm>
    </dsp:sp>
    <dsp:sp modelId="{9894ED85-5057-4CD7-B010-10352483F9C2}">
      <dsp:nvSpPr>
        <dsp:cNvPr id="0" name=""/>
        <dsp:cNvSpPr/>
      </dsp:nvSpPr>
      <dsp:spPr>
        <a:xfrm>
          <a:off x="124122" y="124122"/>
          <a:ext cx="1090213" cy="9929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89B8B-B2EF-4E18-A93C-8555A486B8EC}">
      <dsp:nvSpPr>
        <dsp:cNvPr id="0" name=""/>
        <dsp:cNvSpPr/>
      </dsp:nvSpPr>
      <dsp:spPr>
        <a:xfrm>
          <a:off x="0" y="1365349"/>
          <a:ext cx="5451067" cy="1241226"/>
        </a:xfrm>
        <a:prstGeom prst="roundRect">
          <a:avLst>
            <a:gd name="adj" fmla="val 10000"/>
          </a:avLst>
        </a:prstGeom>
        <a:solidFill>
          <a:schemeClr val="accent3">
            <a:hueOff val="3492262"/>
            <a:satOff val="29060"/>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Ensayo </a:t>
          </a:r>
          <a:r>
            <a:rPr lang="es-ES" sz="1700" kern="1200" dirty="0" err="1" smtClean="0"/>
            <a:t>Inmunoenzimático</a:t>
          </a:r>
          <a:r>
            <a:rPr lang="es-ES" sz="1700" kern="1200" dirty="0" smtClean="0"/>
            <a:t> Fluorescente (FEIA)</a:t>
          </a:r>
        </a:p>
        <a:p>
          <a:pPr lvl="0" algn="l" defTabSz="755650">
            <a:lnSpc>
              <a:spcPct val="90000"/>
            </a:lnSpc>
            <a:spcBef>
              <a:spcPct val="0"/>
            </a:spcBef>
            <a:spcAft>
              <a:spcPct val="35000"/>
            </a:spcAft>
          </a:pPr>
          <a:r>
            <a:rPr lang="es-ES" sz="1700" kern="1200" dirty="0" smtClean="0"/>
            <a:t>BI HCV EIA 4.0</a:t>
          </a:r>
        </a:p>
        <a:p>
          <a:pPr lvl="0" algn="l" defTabSz="755650">
            <a:lnSpc>
              <a:spcPct val="90000"/>
            </a:lnSpc>
            <a:spcBef>
              <a:spcPct val="0"/>
            </a:spcBef>
            <a:spcAft>
              <a:spcPct val="35000"/>
            </a:spcAft>
          </a:pPr>
          <a:r>
            <a:rPr lang="es-ES" sz="1700" kern="1200" dirty="0" smtClean="0"/>
            <a:t>MONOLISA anti-HCV</a:t>
          </a:r>
          <a:endParaRPr lang="es-ES" sz="1700" kern="1200" dirty="0"/>
        </a:p>
      </dsp:txBody>
      <dsp:txXfrm>
        <a:off x="1214336" y="1365349"/>
        <a:ext cx="4236730" cy="1241226"/>
      </dsp:txXfrm>
    </dsp:sp>
    <dsp:sp modelId="{CE69A8C4-6140-44B8-ADFF-3A920825A3AB}">
      <dsp:nvSpPr>
        <dsp:cNvPr id="0" name=""/>
        <dsp:cNvSpPr/>
      </dsp:nvSpPr>
      <dsp:spPr>
        <a:xfrm>
          <a:off x="124122" y="1489471"/>
          <a:ext cx="1090213" cy="99298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9BEBA-A106-41D8-80CC-46EEC11FAC41}">
      <dsp:nvSpPr>
        <dsp:cNvPr id="0" name=""/>
        <dsp:cNvSpPr/>
      </dsp:nvSpPr>
      <dsp:spPr>
        <a:xfrm>
          <a:off x="0" y="2730698"/>
          <a:ext cx="5451067" cy="1241226"/>
        </a:xfrm>
        <a:prstGeom prst="roundRect">
          <a:avLst>
            <a:gd name="adj" fmla="val 10000"/>
          </a:avLst>
        </a:prstGeom>
        <a:solidFill>
          <a:schemeClr val="accent3">
            <a:hueOff val="6984524"/>
            <a:satOff val="58120"/>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err="1" smtClean="0"/>
            <a:t>Enzymun</a:t>
          </a:r>
          <a:r>
            <a:rPr lang="es-ES" sz="1700" kern="1200" dirty="0" smtClean="0"/>
            <a:t>-Test® Anti-HCV</a:t>
          </a:r>
        </a:p>
        <a:p>
          <a:pPr lvl="0" algn="l" defTabSz="755650">
            <a:lnSpc>
              <a:spcPct val="90000"/>
            </a:lnSpc>
            <a:spcBef>
              <a:spcPct val="0"/>
            </a:spcBef>
            <a:spcAft>
              <a:spcPct val="35000"/>
            </a:spcAft>
          </a:pPr>
          <a:r>
            <a:rPr lang="es-ES" sz="1700" kern="1200" dirty="0" err="1" smtClean="0"/>
            <a:t>LiPA</a:t>
          </a:r>
          <a:r>
            <a:rPr lang="es-ES" sz="1700" kern="1200" dirty="0" smtClean="0"/>
            <a:t> (Line </a:t>
          </a:r>
          <a:r>
            <a:rPr lang="es-ES" sz="1700" kern="1200" dirty="0" err="1" smtClean="0"/>
            <a:t>Probe</a:t>
          </a:r>
          <a:r>
            <a:rPr lang="es-ES" sz="1700" kern="1200" dirty="0" smtClean="0"/>
            <a:t> </a:t>
          </a:r>
          <a:r>
            <a:rPr lang="es-ES" sz="1700" kern="1200" dirty="0" err="1" smtClean="0"/>
            <a:t>Assay</a:t>
          </a:r>
          <a:r>
            <a:rPr lang="es-ES" sz="1700" kern="1200" dirty="0" smtClean="0"/>
            <a:t>)</a:t>
          </a:r>
        </a:p>
        <a:p>
          <a:pPr lvl="0" algn="l" defTabSz="755650">
            <a:lnSpc>
              <a:spcPct val="90000"/>
            </a:lnSpc>
            <a:spcBef>
              <a:spcPct val="0"/>
            </a:spcBef>
            <a:spcAft>
              <a:spcPct val="35000"/>
            </a:spcAft>
          </a:pPr>
          <a:r>
            <a:rPr lang="es-ES" sz="1700" kern="1200" dirty="0" smtClean="0"/>
            <a:t>Ensayos de </a:t>
          </a:r>
          <a:r>
            <a:rPr lang="es-ES" sz="1700" kern="1200" dirty="0" err="1" smtClean="0"/>
            <a:t>micropartículas</a:t>
          </a:r>
          <a:r>
            <a:rPr lang="es-ES" sz="1700" kern="1200" dirty="0" smtClean="0"/>
            <a:t> paramagnéticas </a:t>
          </a:r>
          <a:endParaRPr lang="es-ES" sz="1700" kern="1200" dirty="0"/>
        </a:p>
      </dsp:txBody>
      <dsp:txXfrm>
        <a:off x="1214336" y="2730698"/>
        <a:ext cx="4236730" cy="1241226"/>
      </dsp:txXfrm>
    </dsp:sp>
    <dsp:sp modelId="{D3887E69-8FC9-4F74-A33B-03A13120A61E}">
      <dsp:nvSpPr>
        <dsp:cNvPr id="0" name=""/>
        <dsp:cNvSpPr/>
      </dsp:nvSpPr>
      <dsp:spPr>
        <a:xfrm>
          <a:off x="124122" y="2854821"/>
          <a:ext cx="1090213" cy="99298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B1CCF2-FA96-4DA9-A3B1-D13944AA90F6}" type="datetimeFigureOut">
              <a:rPr lang="es-MX" smtClean="0"/>
              <a:t>01/12/2015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0274B-2436-4BBA-8268-7C55238AFCE2}" type="slidenum">
              <a:rPr lang="es-MX" smtClean="0"/>
              <a:t>‹Nº›</a:t>
            </a:fld>
            <a:endParaRPr lang="es-MX"/>
          </a:p>
        </p:txBody>
      </p:sp>
    </p:spTree>
    <p:extLst>
      <p:ext uri="{BB962C8B-B14F-4D97-AF65-F5344CB8AC3E}">
        <p14:creationId xmlns:p14="http://schemas.microsoft.com/office/powerpoint/2010/main" val="356313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750274B-2436-4BBA-8268-7C55238AFCE2}" type="slidenum">
              <a:rPr lang="es-MX" smtClean="0"/>
              <a:t>3</a:t>
            </a:fld>
            <a:endParaRPr lang="es-MX"/>
          </a:p>
        </p:txBody>
      </p:sp>
    </p:spTree>
    <p:extLst>
      <p:ext uri="{BB962C8B-B14F-4D97-AF65-F5344CB8AC3E}">
        <p14:creationId xmlns:p14="http://schemas.microsoft.com/office/powerpoint/2010/main" val="162539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 prevalencia de la infección por el VHC es difícil de estimar y varía sustancialmente entre los diferentes países. En </a:t>
            </a:r>
            <a:r>
              <a:rPr lang="es-MX" sz="1200" kern="1200" dirty="0" err="1" smtClean="0">
                <a:solidFill>
                  <a:schemeClr val="tx1"/>
                </a:solidFill>
                <a:effectLst/>
                <a:latin typeface="+mn-lt"/>
                <a:ea typeface="+mn-ea"/>
                <a:cs typeface="+mn-cs"/>
              </a:rPr>
              <a:t>Norteamerica</a:t>
            </a:r>
            <a:r>
              <a:rPr lang="es-MX" sz="1200" kern="1200" dirty="0" smtClean="0">
                <a:solidFill>
                  <a:schemeClr val="tx1"/>
                </a:solidFill>
                <a:effectLst/>
                <a:latin typeface="+mn-lt"/>
                <a:ea typeface="+mn-ea"/>
                <a:cs typeface="+mn-cs"/>
              </a:rPr>
              <a:t> y en Europa occidental las tasas de prevalencias son bajas, en Japón son intermedias, y en algunas zonas de Europa oriental, Asia oriental y </a:t>
            </a:r>
            <a:r>
              <a:rPr lang="es-MX" sz="1200" kern="1200" dirty="0" err="1" smtClean="0">
                <a:solidFill>
                  <a:schemeClr val="tx1"/>
                </a:solidFill>
                <a:effectLst/>
                <a:latin typeface="+mn-lt"/>
                <a:ea typeface="+mn-ea"/>
                <a:cs typeface="+mn-cs"/>
              </a:rPr>
              <a:t>Sudamerica</a:t>
            </a:r>
            <a:r>
              <a:rPr lang="es-MX" sz="1200" kern="1200" dirty="0" smtClean="0">
                <a:solidFill>
                  <a:schemeClr val="tx1"/>
                </a:solidFill>
                <a:effectLst/>
                <a:latin typeface="+mn-lt"/>
                <a:ea typeface="+mn-ea"/>
                <a:cs typeface="+mn-cs"/>
              </a:rPr>
              <a:t>, las tasas son elevadas (</a:t>
            </a:r>
            <a:r>
              <a:rPr lang="es-MX" sz="1200" kern="1200" dirty="0" err="1" smtClean="0">
                <a:solidFill>
                  <a:schemeClr val="tx1"/>
                </a:solidFill>
                <a:effectLst/>
                <a:latin typeface="+mn-lt"/>
                <a:ea typeface="+mn-ea"/>
                <a:cs typeface="+mn-cs"/>
              </a:rPr>
              <a:t>veasé</a:t>
            </a:r>
            <a:r>
              <a:rPr lang="es-MX" sz="1200" kern="1200" dirty="0" smtClean="0">
                <a:solidFill>
                  <a:schemeClr val="tx1"/>
                </a:solidFill>
                <a:effectLst/>
                <a:latin typeface="+mn-lt"/>
                <a:ea typeface="+mn-ea"/>
                <a:cs typeface="+mn-cs"/>
              </a:rPr>
              <a:t> tabla 2). En Egipto, el número de individuos infectados es muy alto. </a:t>
            </a:r>
            <a:endParaRPr lang="es-ES"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7750274B-2436-4BBA-8268-7C55238AFCE2}" type="slidenum">
              <a:rPr lang="es-MX" smtClean="0"/>
              <a:t>12</a:t>
            </a:fld>
            <a:endParaRPr lang="es-MX"/>
          </a:p>
        </p:txBody>
      </p:sp>
    </p:spTree>
    <p:extLst>
      <p:ext uri="{BB962C8B-B14F-4D97-AF65-F5344CB8AC3E}">
        <p14:creationId xmlns:p14="http://schemas.microsoft.com/office/powerpoint/2010/main" val="839865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cap="all" dirty="0" smtClean="0">
                <a:solidFill>
                  <a:schemeClr val="tx1"/>
                </a:solidFill>
                <a:effectLst/>
                <a:latin typeface="+mn-lt"/>
                <a:ea typeface="+mn-ea"/>
                <a:cs typeface="+mn-cs"/>
              </a:rPr>
              <a:t>PERSISTENCIA DEL VHC</a:t>
            </a:r>
            <a:endParaRPr lang="es-ES" sz="1200" kern="1200" cap="all"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En cuanto a la incidencia de la hepatitis C, esta es manifestada dependiendo del país, debido a que puede concentrarse en algunas poblaciones (por ejemplo, entre los consumidores de drogas inyectables), y/o en la población en general. Desarrollando dos tipos de modos </a:t>
            </a:r>
            <a:r>
              <a:rPr lang="es-MX" sz="1200" kern="1200" dirty="0" err="1" smtClean="0">
                <a:solidFill>
                  <a:schemeClr val="tx1"/>
                </a:solidFill>
                <a:effectLst/>
                <a:latin typeface="+mn-lt"/>
                <a:ea typeface="+mn-ea"/>
                <a:cs typeface="+mn-cs"/>
              </a:rPr>
              <a:t>distintintos</a:t>
            </a:r>
            <a:r>
              <a:rPr lang="es-MX" sz="1200" kern="1200" dirty="0" smtClean="0">
                <a:solidFill>
                  <a:schemeClr val="tx1"/>
                </a:solidFill>
                <a:effectLst/>
                <a:latin typeface="+mn-lt"/>
                <a:ea typeface="+mn-ea"/>
                <a:cs typeface="+mn-cs"/>
              </a:rPr>
              <a:t> de transmisión del VHC asociados a la cantidad de virus transmitidos. En primer se encuentra aquel que produce  la </a:t>
            </a:r>
            <a:r>
              <a:rPr lang="es-MX" sz="1200" kern="1200" dirty="0" err="1" smtClean="0">
                <a:solidFill>
                  <a:schemeClr val="tx1"/>
                </a:solidFill>
                <a:effectLst/>
                <a:latin typeface="+mn-lt"/>
                <a:ea typeface="+mn-ea"/>
                <a:cs typeface="+mn-cs"/>
              </a:rPr>
              <a:t>transmision</a:t>
            </a:r>
            <a:r>
              <a:rPr lang="es-MX" sz="1200" kern="1200" dirty="0" smtClean="0">
                <a:solidFill>
                  <a:schemeClr val="tx1"/>
                </a:solidFill>
                <a:effectLst/>
                <a:latin typeface="+mn-lt"/>
                <a:ea typeface="+mn-ea"/>
                <a:cs typeface="+mn-cs"/>
              </a:rPr>
              <a:t> masiva de </a:t>
            </a:r>
            <a:r>
              <a:rPr lang="es-MX" sz="1200" kern="1200" dirty="0" err="1" smtClean="0">
                <a:solidFill>
                  <a:schemeClr val="tx1"/>
                </a:solidFill>
                <a:effectLst/>
                <a:latin typeface="+mn-lt"/>
                <a:ea typeface="+mn-ea"/>
                <a:cs typeface="+mn-cs"/>
              </a:rPr>
              <a:t>particulas</a:t>
            </a:r>
            <a:r>
              <a:rPr lang="es-MX" sz="1200" kern="1200" dirty="0" smtClean="0">
                <a:solidFill>
                  <a:schemeClr val="tx1"/>
                </a:solidFill>
                <a:effectLst/>
                <a:latin typeface="+mn-lt"/>
                <a:ea typeface="+mn-ea"/>
                <a:cs typeface="+mn-cs"/>
              </a:rPr>
              <a:t> virales, es por ejemplo debido a una transfusión o durante la recurrencia de la infección </a:t>
            </a:r>
            <a:r>
              <a:rPr lang="es-MX" sz="1200" kern="1200" dirty="0" err="1" smtClean="0">
                <a:solidFill>
                  <a:schemeClr val="tx1"/>
                </a:solidFill>
                <a:effectLst/>
                <a:latin typeface="+mn-lt"/>
                <a:ea typeface="+mn-ea"/>
                <a:cs typeface="+mn-cs"/>
              </a:rPr>
              <a:t>despues</a:t>
            </a:r>
            <a:r>
              <a:rPr lang="es-MX" sz="1200" kern="1200" dirty="0" smtClean="0">
                <a:solidFill>
                  <a:schemeClr val="tx1"/>
                </a:solidFill>
                <a:effectLst/>
                <a:latin typeface="+mn-lt"/>
                <a:ea typeface="+mn-ea"/>
                <a:cs typeface="+mn-cs"/>
              </a:rPr>
              <a:t> de un </a:t>
            </a:r>
            <a:r>
              <a:rPr lang="es-MX" sz="1200" kern="1200" dirty="0" err="1" smtClean="0">
                <a:solidFill>
                  <a:schemeClr val="tx1"/>
                </a:solidFill>
                <a:effectLst/>
                <a:latin typeface="+mn-lt"/>
                <a:ea typeface="+mn-ea"/>
                <a:cs typeface="+mn-cs"/>
              </a:rPr>
              <a:t>transplante</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hepatico</a:t>
            </a:r>
            <a:r>
              <a:rPr lang="es-MX" sz="1200" kern="1200" dirty="0" smtClean="0">
                <a:solidFill>
                  <a:schemeClr val="tx1"/>
                </a:solidFill>
                <a:effectLst/>
                <a:latin typeface="+mn-lt"/>
                <a:ea typeface="+mn-ea"/>
                <a:cs typeface="+mn-cs"/>
              </a:rPr>
              <a:t> asociado a estado final de enfermedad hepática, la infección se convierte en persistente en el 80-100% de los casos respectivamente.</a:t>
            </a:r>
            <a:endParaRPr lang="es-E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Por otro lado, en situaciones en que se transmite un </a:t>
            </a:r>
            <a:r>
              <a:rPr lang="es-MX" sz="1200" kern="1200" dirty="0" err="1" smtClean="0">
                <a:solidFill>
                  <a:schemeClr val="tx1"/>
                </a:solidFill>
                <a:effectLst/>
                <a:latin typeface="+mn-lt"/>
                <a:ea typeface="+mn-ea"/>
                <a:cs typeface="+mn-cs"/>
              </a:rPr>
              <a:t>inocuolo</a:t>
            </a:r>
            <a:r>
              <a:rPr lang="es-MX" sz="1200" kern="1200" dirty="0" smtClean="0">
                <a:solidFill>
                  <a:schemeClr val="tx1"/>
                </a:solidFill>
                <a:effectLst/>
                <a:latin typeface="+mn-lt"/>
                <a:ea typeface="+mn-ea"/>
                <a:cs typeface="+mn-cs"/>
              </a:rPr>
              <a:t> pequeño (por una exposición accidental a pinchazos con una aguja infectada, relaciones sexuales sin protección, tatuajes o acupuntura sin la higiene adecuada, o transmisión vertical </a:t>
            </a:r>
            <a:r>
              <a:rPr lang="es-MX" sz="1200" kern="1200" dirty="0" err="1" smtClean="0">
                <a:solidFill>
                  <a:schemeClr val="tx1"/>
                </a:solidFill>
                <a:effectLst/>
                <a:latin typeface="+mn-lt"/>
                <a:ea typeface="+mn-ea"/>
                <a:cs typeface="+mn-cs"/>
              </a:rPr>
              <a:t>madreb</a:t>
            </a:r>
            <a:r>
              <a:rPr lang="es-MX" sz="1200" kern="1200" dirty="0" smtClean="0">
                <a:solidFill>
                  <a:schemeClr val="tx1"/>
                </a:solidFill>
                <a:effectLst/>
                <a:latin typeface="+mn-lt"/>
                <a:ea typeface="+mn-ea"/>
                <a:cs typeface="+mn-cs"/>
              </a:rPr>
              <a:t> hijo) la persistencia ocurre en una proporción menor, en cada uno de los casos (</a:t>
            </a:r>
            <a:r>
              <a:rPr lang="es-MX" sz="1200" kern="1200" dirty="0" err="1" smtClean="0">
                <a:solidFill>
                  <a:schemeClr val="tx1"/>
                </a:solidFill>
                <a:effectLst/>
                <a:latin typeface="+mn-lt"/>
                <a:ea typeface="+mn-ea"/>
                <a:cs typeface="+mn-cs"/>
              </a:rPr>
              <a:t>veasé</a:t>
            </a:r>
            <a:r>
              <a:rPr lang="es-MX" sz="1200" kern="1200" dirty="0" smtClean="0">
                <a:solidFill>
                  <a:schemeClr val="tx1"/>
                </a:solidFill>
                <a:effectLst/>
                <a:latin typeface="+mn-lt"/>
                <a:ea typeface="+mn-ea"/>
                <a:cs typeface="+mn-cs"/>
              </a:rPr>
              <a:t> en  la tabla 1).</a:t>
            </a:r>
            <a:endParaRPr lang="es-ES" sz="1200" kern="1200" dirty="0" smtClean="0">
              <a:solidFill>
                <a:schemeClr val="tx1"/>
              </a:solidFill>
              <a:effectLst/>
              <a:latin typeface="+mn-lt"/>
              <a:ea typeface="+mn-ea"/>
              <a:cs typeface="+mn-cs"/>
            </a:endParaRPr>
          </a:p>
          <a:p>
            <a:endParaRPr lang="es-MX"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750274B-2436-4BBA-8268-7C55238AFCE2}" type="slidenum">
              <a:rPr lang="es-MX" smtClean="0"/>
              <a:t>13</a:t>
            </a:fld>
            <a:endParaRPr lang="es-MX"/>
          </a:p>
        </p:txBody>
      </p:sp>
    </p:spTree>
    <p:extLst>
      <p:ext uri="{BB962C8B-B14F-4D97-AF65-F5344CB8AC3E}">
        <p14:creationId xmlns:p14="http://schemas.microsoft.com/office/powerpoint/2010/main" val="400729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kern="1200" dirty="0" smtClean="0">
                <a:solidFill>
                  <a:schemeClr val="tx1"/>
                </a:solidFill>
                <a:effectLst/>
                <a:latin typeface="+mn-lt"/>
                <a:ea typeface="+mn-ea"/>
                <a:cs typeface="+mn-cs"/>
              </a:rPr>
              <a:t>PATOLOGIA</a:t>
            </a:r>
            <a:endParaRPr lang="es-ES" sz="1200" b="1"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infección por el virus de la hepatitis C, representa actualmente la principal causa de enfermedad </a:t>
            </a:r>
            <a:r>
              <a:rPr lang="es-MX" sz="1200" kern="1200" dirty="0" err="1" smtClean="0">
                <a:solidFill>
                  <a:schemeClr val="tx1"/>
                </a:solidFill>
                <a:effectLst/>
                <a:latin typeface="+mn-lt"/>
                <a:ea typeface="+mn-ea"/>
                <a:cs typeface="+mn-cs"/>
              </a:rPr>
              <a:t>hepatica</a:t>
            </a:r>
            <a:r>
              <a:rPr lang="es-MX" sz="1200" kern="1200" dirty="0" smtClean="0">
                <a:solidFill>
                  <a:schemeClr val="tx1"/>
                </a:solidFill>
                <a:effectLst/>
                <a:latin typeface="+mn-lt"/>
                <a:ea typeface="+mn-ea"/>
                <a:cs typeface="+mn-cs"/>
              </a:rPr>
              <a:t> en todo el </a:t>
            </a:r>
            <a:r>
              <a:rPr lang="es-MX" sz="1200" kern="1200" dirty="0" err="1" smtClean="0">
                <a:solidFill>
                  <a:schemeClr val="tx1"/>
                </a:solidFill>
                <a:effectLst/>
                <a:latin typeface="+mn-lt"/>
                <a:ea typeface="+mn-ea"/>
                <a:cs typeface="+mn-cs"/>
              </a:rPr>
              <a:t>mund</a:t>
            </a:r>
            <a:r>
              <a:rPr lang="es-MX" sz="1200" kern="1200" dirty="0" smtClean="0">
                <a:solidFill>
                  <a:schemeClr val="tx1"/>
                </a:solidFill>
                <a:effectLst/>
                <a:latin typeface="+mn-lt"/>
                <a:ea typeface="+mn-ea"/>
                <a:cs typeface="+mn-cs"/>
              </a:rPr>
              <a:t>  o</a:t>
            </a:r>
            <a:r>
              <a:rPr lang="es-ES" sz="1200" kern="1200" dirty="0" smtClean="0">
                <a:solidFill>
                  <a:schemeClr val="tx1"/>
                </a:solidFill>
                <a:effectLst/>
                <a:latin typeface="+mn-lt"/>
                <a:ea typeface="+mn-ea"/>
                <a:cs typeface="+mn-cs"/>
              </a:rPr>
              <a:t>. Sin embargo, también se encuentran otras causas tales como el consumo excesivo de alcohol, las toxinas, algunos medicamentos y ciertas afecciones médicas. </a:t>
            </a:r>
          </a:p>
          <a:p>
            <a:r>
              <a:rPr lang="es-MX" sz="1200" kern="1200" dirty="0" smtClean="0">
                <a:solidFill>
                  <a:schemeClr val="tx1"/>
                </a:solidFill>
                <a:effectLst/>
                <a:latin typeface="+mn-lt"/>
                <a:ea typeface="+mn-ea"/>
                <a:cs typeface="+mn-cs"/>
              </a:rPr>
              <a:t>Existen dos </a:t>
            </a:r>
            <a:r>
              <a:rPr lang="es-MX" sz="1200" kern="1200" dirty="0" err="1" smtClean="0">
                <a:solidFill>
                  <a:schemeClr val="tx1"/>
                </a:solidFill>
                <a:effectLst/>
                <a:latin typeface="+mn-lt"/>
                <a:ea typeface="+mn-ea"/>
                <a:cs typeface="+mn-cs"/>
              </a:rPr>
              <a:t>varientes</a:t>
            </a:r>
            <a:r>
              <a:rPr lang="es-MX" sz="1200" kern="1200" dirty="0" smtClean="0">
                <a:solidFill>
                  <a:schemeClr val="tx1"/>
                </a:solidFill>
                <a:effectLst/>
                <a:latin typeface="+mn-lt"/>
                <a:ea typeface="+mn-ea"/>
                <a:cs typeface="+mn-cs"/>
              </a:rPr>
              <a:t> de esta enfermedad, la infección </a:t>
            </a:r>
            <a:r>
              <a:rPr lang="es-ES" sz="1200" kern="1200" dirty="0" smtClean="0">
                <a:solidFill>
                  <a:schemeClr val="tx1"/>
                </a:solidFill>
                <a:effectLst/>
                <a:latin typeface="+mn-lt"/>
                <a:ea typeface="+mn-ea"/>
                <a:cs typeface="+mn-cs"/>
              </a:rPr>
              <a:t>aguda la cual se refiere a los primeros meses luego de que alguien se infecta y a la infección crónica o de por vida, la cual puede ser mortal. La gravedad de la infección aguda puede generar problemas de salud graves, entre ellos, insuficiencia hepática e incluso carcinoma </a:t>
            </a:r>
            <a:r>
              <a:rPr lang="es-ES" sz="1200" kern="1200" dirty="0" err="1" smtClean="0">
                <a:solidFill>
                  <a:schemeClr val="tx1"/>
                </a:solidFill>
                <a:effectLst/>
                <a:latin typeface="+mn-lt"/>
                <a:ea typeface="+mn-ea"/>
                <a:cs typeface="+mn-cs"/>
              </a:rPr>
              <a:t>hepatocelular</a:t>
            </a:r>
            <a:r>
              <a:rPr lang="es-ES" sz="1200" kern="1200" dirty="0" smtClean="0">
                <a:solidFill>
                  <a:schemeClr val="tx1"/>
                </a:solidFill>
                <a:effectLst/>
                <a:latin typeface="+mn-lt"/>
                <a:ea typeface="+mn-ea"/>
                <a:cs typeface="+mn-cs"/>
              </a:rPr>
              <a:t>.</a:t>
            </a:r>
          </a:p>
          <a:p>
            <a:r>
              <a:rPr lang="es-ES" sz="1200" kern="1200" dirty="0" smtClean="0">
                <a:solidFill>
                  <a:schemeClr val="tx1"/>
                </a:solidFill>
                <a:effectLst/>
                <a:latin typeface="+mn-lt"/>
                <a:ea typeface="+mn-ea"/>
                <a:cs typeface="+mn-cs"/>
              </a:rPr>
              <a:t>Su mecanismo de transmisión es por vía sanguínea. Generalmente se transmite al consumir drogas inyectables, mediante el uso compartido de material de  inyección; en entornos sanitarios, debido a la reutilización o la esterilización inadecuada de equipo médico, especialmente jeringas y agujas y a través de transfusiones de sangre y productos sanguíneos sin analizar; El VHC se puede transmitir también por vía sexual, y puede pasar de una madre infectada, a su niño; sin embargo, esas formas de transmisión son menos comunes.</a:t>
            </a:r>
          </a:p>
          <a:p>
            <a:r>
              <a:rPr lang="es-ES" sz="1200" kern="1200" dirty="0" smtClean="0">
                <a:solidFill>
                  <a:schemeClr val="tx1"/>
                </a:solidFill>
                <a:effectLst/>
                <a:latin typeface="+mn-lt"/>
                <a:ea typeface="+mn-ea"/>
                <a:cs typeface="+mn-cs"/>
              </a:rPr>
              <a:t>Sin embargo esta enfermedad no se transmite a través de la leche materna, los alimentos o el agua, ni por contacto ocasional, por ejemplo, abrazos, besos y comidas o bebidas compartidas con una persona infectada.</a:t>
            </a:r>
          </a:p>
          <a:p>
            <a:endParaRPr lang="es-ES" dirty="0"/>
          </a:p>
        </p:txBody>
      </p:sp>
      <p:sp>
        <p:nvSpPr>
          <p:cNvPr id="4" name="Marcador de número de diapositiva 3"/>
          <p:cNvSpPr>
            <a:spLocks noGrp="1"/>
          </p:cNvSpPr>
          <p:nvPr>
            <p:ph type="sldNum" sz="quarter" idx="10"/>
          </p:nvPr>
        </p:nvSpPr>
        <p:spPr/>
        <p:txBody>
          <a:bodyPr/>
          <a:lstStyle/>
          <a:p>
            <a:fld id="{7750274B-2436-4BBA-8268-7C55238AFCE2}" type="slidenum">
              <a:rPr lang="es-MX" smtClean="0"/>
              <a:t>14</a:t>
            </a:fld>
            <a:endParaRPr lang="es-MX"/>
          </a:p>
        </p:txBody>
      </p:sp>
    </p:spTree>
    <p:extLst>
      <p:ext uri="{BB962C8B-B14F-4D97-AF65-F5344CB8AC3E}">
        <p14:creationId xmlns:p14="http://schemas.microsoft.com/office/powerpoint/2010/main" val="2612591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1" kern="1200" dirty="0" smtClean="0">
                <a:solidFill>
                  <a:schemeClr val="tx1"/>
                </a:solidFill>
                <a:effectLst/>
                <a:latin typeface="+mn-lt"/>
                <a:ea typeface="+mn-ea"/>
                <a:cs typeface="+mn-cs"/>
              </a:rPr>
              <a:t>TRATAMIENTO</a:t>
            </a:r>
            <a:endParaRPr lang="es-ES" sz="1200" b="1"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virus de la hepatitis C, no se ha logrado erradicar. Sin embargo, hoy en día las personas que adquieren el virus, generalmente son sometidas a tratamientos para la </a:t>
            </a:r>
            <a:r>
              <a:rPr lang="es-MX" sz="1200" kern="1200" dirty="0" err="1" smtClean="0">
                <a:solidFill>
                  <a:schemeClr val="tx1"/>
                </a:solidFill>
                <a:effectLst/>
                <a:latin typeface="+mn-lt"/>
                <a:ea typeface="+mn-ea"/>
                <a:cs typeface="+mn-cs"/>
              </a:rPr>
              <a:t>eliminacion</a:t>
            </a:r>
            <a:r>
              <a:rPr lang="es-MX" sz="1200" kern="1200" dirty="0" smtClean="0">
                <a:solidFill>
                  <a:schemeClr val="tx1"/>
                </a:solidFill>
                <a:effectLst/>
                <a:latin typeface="+mn-lt"/>
                <a:ea typeface="+mn-ea"/>
                <a:cs typeface="+mn-cs"/>
              </a:rPr>
              <a:t> del virus o para curar un daño </a:t>
            </a:r>
            <a:r>
              <a:rPr lang="es-MX" sz="1200" kern="1200" dirty="0" err="1" smtClean="0">
                <a:solidFill>
                  <a:schemeClr val="tx1"/>
                </a:solidFill>
                <a:effectLst/>
                <a:latin typeface="+mn-lt"/>
                <a:ea typeface="+mn-ea"/>
                <a:cs typeface="+mn-cs"/>
              </a:rPr>
              <a:t>hepato</a:t>
            </a:r>
            <a:r>
              <a:rPr lang="es-MX" sz="1200" kern="1200" dirty="0" smtClean="0">
                <a:solidFill>
                  <a:schemeClr val="tx1"/>
                </a:solidFill>
                <a:effectLst/>
                <a:latin typeface="+mn-lt"/>
                <a:ea typeface="+mn-ea"/>
                <a:cs typeface="+mn-cs"/>
              </a:rPr>
              <a:t> celular en caso de una hepatitis </a:t>
            </a:r>
            <a:r>
              <a:rPr lang="es-MX" sz="1200" kern="1200" dirty="0" err="1" smtClean="0">
                <a:solidFill>
                  <a:schemeClr val="tx1"/>
                </a:solidFill>
                <a:effectLst/>
                <a:latin typeface="+mn-lt"/>
                <a:ea typeface="+mn-ea"/>
                <a:cs typeface="+mn-cs"/>
              </a:rPr>
              <a:t>cronica</a:t>
            </a:r>
            <a:r>
              <a:rPr lang="es-MX" sz="1200" kern="1200" dirty="0" smtClean="0">
                <a:solidFill>
                  <a:schemeClr val="tx1"/>
                </a:solidFill>
                <a:effectLst/>
                <a:latin typeface="+mn-lt"/>
                <a:ea typeface="+mn-ea"/>
                <a:cs typeface="+mn-cs"/>
              </a:rPr>
              <a:t>, debido que el objetivo de dicho tratamiento es la curación. En cuanto, a  la tasa de curación, esta dependerá de algunos factores tales como la cepa del virus y el tipo de tratamiento que se dispensa. </a:t>
            </a:r>
            <a:endParaRPr lang="es-E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MX" sz="1200" kern="1200" dirty="0" err="1" smtClean="0">
                <a:solidFill>
                  <a:schemeClr val="tx1"/>
                </a:solidFill>
                <a:effectLst/>
                <a:latin typeface="+mn-lt"/>
                <a:ea typeface="+mn-ea"/>
                <a:cs typeface="+mn-cs"/>
              </a:rPr>
              <a:t>Actuamente</a:t>
            </a:r>
            <a:r>
              <a:rPr lang="es-MX" sz="1200" kern="1200" dirty="0" smtClean="0">
                <a:solidFill>
                  <a:schemeClr val="tx1"/>
                </a:solidFill>
                <a:effectLst/>
                <a:latin typeface="+mn-lt"/>
                <a:ea typeface="+mn-ea"/>
                <a:cs typeface="+mn-cs"/>
              </a:rPr>
              <a:t> la norma de atención para la hepatitis C se encuentra en constante cambio. Por tal razón, se ha abandonado el uso del tratamiento con interferón y </a:t>
            </a:r>
            <a:r>
              <a:rPr lang="es-MX" sz="1200" kern="1200" dirty="0" err="1" smtClean="0">
                <a:solidFill>
                  <a:schemeClr val="tx1"/>
                </a:solidFill>
                <a:effectLst/>
                <a:latin typeface="+mn-lt"/>
                <a:ea typeface="+mn-ea"/>
                <a:cs typeface="+mn-cs"/>
              </a:rPr>
              <a:t>ribavirina</a:t>
            </a:r>
            <a:r>
              <a:rPr lang="es-MX" sz="1200" kern="1200" dirty="0" smtClean="0">
                <a:solidFill>
                  <a:schemeClr val="tx1"/>
                </a:solidFill>
                <a:effectLst/>
                <a:latin typeface="+mn-lt"/>
                <a:ea typeface="+mn-ea"/>
                <a:cs typeface="+mn-cs"/>
              </a:rPr>
              <a:t>, para aplicar el uso de nuevos medicamentos antivirales, denominados agentes antivirales directos (AAD), que según la Organización Mundial de la Salud (OMS) son mejor tolerados que los tratamientos antiguos, más seguros y mucho más eficaces. Puesto que se considera que un tratamiento con AAD puede curar a la mayoría de las personas infectadas por el VHC y es un menos periodo tiempo (normalmente 12 semanas).</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750274B-2436-4BBA-8268-7C55238AFCE2}" type="slidenum">
              <a:rPr lang="es-MX" smtClean="0"/>
              <a:t>15</a:t>
            </a:fld>
            <a:endParaRPr lang="es-MX"/>
          </a:p>
        </p:txBody>
      </p:sp>
    </p:spTree>
    <p:extLst>
      <p:ext uri="{BB962C8B-B14F-4D97-AF65-F5344CB8AC3E}">
        <p14:creationId xmlns:p14="http://schemas.microsoft.com/office/powerpoint/2010/main" val="277547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kern="1200" dirty="0" smtClean="0">
                <a:solidFill>
                  <a:schemeClr val="tx1"/>
                </a:solidFill>
                <a:effectLst/>
                <a:latin typeface="+mn-lt"/>
                <a:ea typeface="+mn-ea"/>
                <a:cs typeface="+mn-cs"/>
              </a:rPr>
              <a:t>DIAGNOSTICO</a:t>
            </a:r>
            <a:endParaRPr lang="es-ES" sz="1200" b="1"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diagnostico de virus de la hepatitis C, se realiza mediante ensayos comerciales tal es el caso del </a:t>
            </a:r>
            <a:r>
              <a:rPr lang="es-ES" sz="1200" kern="1200" dirty="0" err="1" smtClean="0">
                <a:solidFill>
                  <a:schemeClr val="tx1"/>
                </a:solidFill>
                <a:effectLst/>
                <a:latin typeface="+mn-lt"/>
                <a:ea typeface="+mn-ea"/>
                <a:cs typeface="+mn-cs"/>
              </a:rPr>
              <a:t>Enzymun</a:t>
            </a:r>
            <a:r>
              <a:rPr lang="es-ES" sz="1200" kern="1200" dirty="0" smtClean="0">
                <a:solidFill>
                  <a:schemeClr val="tx1"/>
                </a:solidFill>
                <a:effectLst/>
                <a:latin typeface="+mn-lt"/>
                <a:ea typeface="+mn-ea"/>
                <a:cs typeface="+mn-cs"/>
              </a:rPr>
              <a:t>-Test® Anti-HCV de </a:t>
            </a:r>
            <a:r>
              <a:rPr lang="es-ES" sz="1200" kern="1200" dirty="0" err="1" smtClean="0">
                <a:solidFill>
                  <a:schemeClr val="tx1"/>
                </a:solidFill>
                <a:effectLst/>
                <a:latin typeface="+mn-lt"/>
                <a:ea typeface="+mn-ea"/>
                <a:cs typeface="+mn-cs"/>
              </a:rPr>
              <a:t>Boehringer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Mannheim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Immunodiagnostics</a:t>
            </a:r>
            <a:r>
              <a:rPr lang="es-ES" sz="1200" kern="1200" dirty="0" smtClean="0">
                <a:solidFill>
                  <a:schemeClr val="tx1"/>
                </a:solidFill>
                <a:effectLst/>
                <a:latin typeface="+mn-lt"/>
                <a:ea typeface="+mn-ea"/>
                <a:cs typeface="+mn-cs"/>
              </a:rPr>
              <a:t> (ES 700/ES 607/ES. El cual es un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para la determinación de anticuerpos contra proteínas estructurales y no estructurales del VHC. Es un ELISA tipo “</a:t>
            </a:r>
            <a:r>
              <a:rPr lang="es-ES" sz="1200" kern="1200" dirty="0" err="1" smtClean="0">
                <a:solidFill>
                  <a:schemeClr val="tx1"/>
                </a:solidFill>
                <a:effectLst/>
                <a:latin typeface="+mn-lt"/>
                <a:ea typeface="+mn-ea"/>
                <a:cs typeface="+mn-cs"/>
              </a:rPr>
              <a:t>sandwich</a:t>
            </a:r>
            <a:r>
              <a:rPr lang="es-ES" sz="1200" kern="1200" dirty="0" smtClean="0">
                <a:solidFill>
                  <a:schemeClr val="tx1"/>
                </a:solidFill>
                <a:effectLst/>
                <a:latin typeface="+mn-lt"/>
                <a:ea typeface="+mn-ea"/>
                <a:cs typeface="+mn-cs"/>
              </a:rPr>
              <a:t>” en dos pasos con tecnología de </a:t>
            </a:r>
            <a:r>
              <a:rPr lang="es-ES" sz="1200" kern="1200" dirty="0" err="1" smtClean="0">
                <a:solidFill>
                  <a:schemeClr val="tx1"/>
                </a:solidFill>
                <a:effectLst/>
                <a:latin typeface="+mn-lt"/>
                <a:ea typeface="+mn-ea"/>
                <a:cs typeface="+mn-cs"/>
              </a:rPr>
              <a:t>estreptavidina</a:t>
            </a:r>
            <a:r>
              <a:rPr lang="es-ES" sz="1200" kern="1200" dirty="0" smtClean="0">
                <a:solidFill>
                  <a:schemeClr val="tx1"/>
                </a:solidFill>
                <a:effectLst/>
                <a:latin typeface="+mn-lt"/>
                <a:ea typeface="+mn-ea"/>
                <a:cs typeface="+mn-cs"/>
              </a:rPr>
              <a:t> 600/ES 300) (1994). Otra técnica es MONOLISA anti-HCV, técnica </a:t>
            </a:r>
            <a:r>
              <a:rPr lang="es-ES" sz="1200" kern="1200" dirty="0" err="1" smtClean="0">
                <a:solidFill>
                  <a:schemeClr val="tx1"/>
                </a:solidFill>
                <a:effectLst/>
                <a:latin typeface="+mn-lt"/>
                <a:ea typeface="+mn-ea"/>
                <a:cs typeface="+mn-cs"/>
              </a:rPr>
              <a:t>inmuno</a:t>
            </a:r>
            <a:r>
              <a:rPr lang="es-ES" sz="1200" kern="1200" dirty="0" smtClean="0">
                <a:solidFill>
                  <a:schemeClr val="tx1"/>
                </a:solidFill>
                <a:effectLst/>
                <a:latin typeface="+mn-lt"/>
                <a:ea typeface="+mn-ea"/>
                <a:cs typeface="+mn-cs"/>
              </a:rPr>
              <a:t> enzimática indirecta que se  emplea para la detección de anticuerpos al virus de la hepatitis C. 	Esta técnica utiliza una fase sólida con antígenos purificados: dos proteínas recombinantes producidas por </a:t>
            </a:r>
            <a:r>
              <a:rPr lang="es-ES" sz="1200" kern="1200" dirty="0" err="1" smtClean="0">
                <a:solidFill>
                  <a:schemeClr val="tx1"/>
                </a:solidFill>
                <a:effectLst/>
                <a:latin typeface="+mn-lt"/>
                <a:ea typeface="+mn-ea"/>
                <a:cs typeface="+mn-cs"/>
              </a:rPr>
              <a:t>Escherichia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coli</a:t>
            </a:r>
            <a:r>
              <a:rPr lang="es-ES" sz="1200" kern="1200" dirty="0" smtClean="0">
                <a:solidFill>
                  <a:schemeClr val="tx1"/>
                </a:solidFill>
                <a:effectLst/>
                <a:latin typeface="+mn-lt"/>
                <a:ea typeface="+mn-ea"/>
                <a:cs typeface="+mn-cs"/>
              </a:rPr>
              <a:t>, de clones de la región no estructural del virus (NS3 y NS4) y dos péptidos codificados de la “</a:t>
            </a:r>
            <a:r>
              <a:rPr lang="es-ES" sz="1200" kern="1200" dirty="0" err="1" smtClean="0">
                <a:solidFill>
                  <a:schemeClr val="tx1"/>
                </a:solidFill>
                <a:effectLst/>
                <a:latin typeface="+mn-lt"/>
                <a:ea typeface="+mn-ea"/>
                <a:cs typeface="+mn-cs"/>
              </a:rPr>
              <a:t>cápside</a:t>
            </a:r>
            <a:r>
              <a:rPr lang="es-ES" sz="1200" kern="1200" dirty="0" smtClean="0">
                <a:solidFill>
                  <a:schemeClr val="tx1"/>
                </a:solidFill>
                <a:effectLst/>
                <a:latin typeface="+mn-lt"/>
                <a:ea typeface="+mn-ea"/>
                <a:cs typeface="+mn-cs"/>
              </a:rPr>
              <a:t>” del genoma. </a:t>
            </a:r>
            <a:r>
              <a:rPr lang="es-ES" sz="1200" kern="1200" dirty="0" err="1" smtClean="0">
                <a:solidFill>
                  <a:schemeClr val="tx1"/>
                </a:solidFill>
                <a:effectLst/>
                <a:latin typeface="+mn-lt"/>
                <a:ea typeface="+mn-ea"/>
                <a:cs typeface="+mn-cs"/>
              </a:rPr>
              <a:t>Tambien</a:t>
            </a:r>
            <a:r>
              <a:rPr lang="es-ES" sz="1200" kern="1200" dirty="0" smtClean="0">
                <a:solidFill>
                  <a:schemeClr val="tx1"/>
                </a:solidFill>
                <a:effectLst/>
                <a:latin typeface="+mn-lt"/>
                <a:ea typeface="+mn-ea"/>
                <a:cs typeface="+mn-cs"/>
              </a:rPr>
              <a:t> dentro de estos ensayos se encuentra el UBI HCV EIA 4.0,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cualitativo (EIA) para la detección in vitro de anticuerpos contra el VHC en suero o plasma humano. Utiliza péptidos sintéticos altamente antigénicos de las regiones estructural y no estructurales (NS4 y NS5).</a:t>
            </a:r>
          </a:p>
          <a:p>
            <a:r>
              <a:rPr lang="es-ES" sz="1200" kern="1200" dirty="0" smtClean="0">
                <a:solidFill>
                  <a:schemeClr val="tx1"/>
                </a:solidFill>
                <a:effectLst/>
                <a:latin typeface="+mn-lt"/>
                <a:ea typeface="+mn-ea"/>
                <a:cs typeface="+mn-cs"/>
              </a:rPr>
              <a:t>De la misma manera el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Fluorescente (FEIA), ensayo de captura de proteínas, altamente sensible y cuantitativo. Se desarrolló con la utilización de anticuerpos monoclonales (</a:t>
            </a:r>
            <a:r>
              <a:rPr lang="es-ES" sz="1200" kern="1200" dirty="0" err="1" smtClean="0">
                <a:solidFill>
                  <a:schemeClr val="tx1"/>
                </a:solidFill>
                <a:effectLst/>
                <a:latin typeface="+mn-lt"/>
                <a:ea typeface="+mn-ea"/>
                <a:cs typeface="+mn-cs"/>
              </a:rPr>
              <a:t>AcM</a:t>
            </a:r>
            <a:r>
              <a:rPr lang="es-ES" sz="1200" kern="1200" dirty="0" smtClean="0">
                <a:solidFill>
                  <a:schemeClr val="tx1"/>
                </a:solidFill>
                <a:effectLst/>
                <a:latin typeface="+mn-lt"/>
                <a:ea typeface="+mn-ea"/>
                <a:cs typeface="+mn-cs"/>
              </a:rPr>
              <a:t>), contra proteínas del núcleo de VHC (74,75). Este ensayo es bueno para la detección y cuantificación de proteínas del núcleo del VHC, muy sensible para detectar pacientes con la infección tipo 2 y juega un papel predictivo en la respuesta ante el interferón (76,77).</a:t>
            </a:r>
          </a:p>
          <a:p>
            <a:r>
              <a:rPr lang="es-ES" sz="1200" kern="1200" dirty="0" smtClean="0">
                <a:solidFill>
                  <a:schemeClr val="tx1"/>
                </a:solidFill>
                <a:effectLst/>
                <a:latin typeface="+mn-lt"/>
                <a:ea typeface="+mn-ea"/>
                <a:cs typeface="+mn-cs"/>
              </a:rPr>
              <a:t>Otros ensayos como el </a:t>
            </a:r>
            <a:r>
              <a:rPr lang="es-ES" sz="1200" kern="1200" dirty="0" err="1" smtClean="0">
                <a:solidFill>
                  <a:schemeClr val="tx1"/>
                </a:solidFill>
                <a:effectLst/>
                <a:latin typeface="+mn-lt"/>
                <a:ea typeface="+mn-ea"/>
                <a:cs typeface="+mn-cs"/>
              </a:rPr>
              <a:t>AxSYM</a:t>
            </a:r>
            <a:r>
              <a:rPr lang="es-ES" sz="1200" kern="1200" dirty="0" smtClean="0">
                <a:solidFill>
                  <a:schemeClr val="tx1"/>
                </a:solidFill>
                <a:effectLst/>
                <a:latin typeface="+mn-lt"/>
                <a:ea typeface="+mn-ea"/>
                <a:cs typeface="+mn-cs"/>
              </a:rPr>
              <a:t> HCV®,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de </a:t>
            </a:r>
            <a:r>
              <a:rPr lang="es-ES" sz="1200" kern="1200" dirty="0" err="1" smtClean="0">
                <a:solidFill>
                  <a:schemeClr val="tx1"/>
                </a:solidFill>
                <a:effectLst/>
                <a:latin typeface="+mn-lt"/>
                <a:ea typeface="+mn-ea"/>
                <a:cs typeface="+mn-cs"/>
              </a:rPr>
              <a:t>micropartículas</a:t>
            </a:r>
            <a:r>
              <a:rPr lang="es-ES" sz="1200" kern="1200" dirty="0" smtClean="0">
                <a:solidFill>
                  <a:schemeClr val="tx1"/>
                </a:solidFill>
                <a:effectLst/>
                <a:latin typeface="+mn-lt"/>
                <a:ea typeface="+mn-ea"/>
                <a:cs typeface="+mn-cs"/>
              </a:rPr>
              <a:t> (MEIA), sirven para  la detección cualitativa de anticuerpos contra las proteínas estructurales y no estructurales del genoma de VHC, en suero o plasma  humano. El </a:t>
            </a:r>
            <a:r>
              <a:rPr lang="es-ES" sz="1200" kern="1200" dirty="0" err="1" smtClean="0">
                <a:solidFill>
                  <a:schemeClr val="tx1"/>
                </a:solidFill>
                <a:effectLst/>
                <a:latin typeface="+mn-lt"/>
                <a:ea typeface="+mn-ea"/>
                <a:cs typeface="+mn-cs"/>
              </a:rPr>
              <a:t>AxSYM</a:t>
            </a:r>
            <a:r>
              <a:rPr lang="es-ES" sz="1200" kern="1200" dirty="0" smtClean="0">
                <a:solidFill>
                  <a:schemeClr val="tx1"/>
                </a:solidFill>
                <a:effectLst/>
                <a:latin typeface="+mn-lt"/>
                <a:ea typeface="+mn-ea"/>
                <a:cs typeface="+mn-cs"/>
              </a:rPr>
              <a:t> HCV® utiliza las proteínas recombinantes c200 (de los aminoácidos 1192-1931 de las regiones NS3 y NS4, es quimérica de fusión con 154 aminoácidos de la SOD), c22-3 (aminoácidos 2-120, del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es una proteína de fusión con 154 aminoácidos de la SOD), HC-34 (239 aminoácidos de la proteína CMP-KDO sintetizada en </a:t>
            </a:r>
            <a:r>
              <a:rPr lang="es-ES" sz="1200" kern="1200" dirty="0" err="1" smtClean="0">
                <a:solidFill>
                  <a:schemeClr val="tx1"/>
                </a:solidFill>
                <a:effectLst/>
                <a:latin typeface="+mn-lt"/>
                <a:ea typeface="+mn-ea"/>
                <a:cs typeface="+mn-cs"/>
              </a:rPr>
              <a:t>Escherichia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coli</a:t>
            </a:r>
            <a:r>
              <a:rPr lang="es-ES" sz="1200" kern="1200" dirty="0" smtClean="0">
                <a:solidFill>
                  <a:schemeClr val="tx1"/>
                </a:solidFill>
                <a:effectLst/>
                <a:latin typeface="+mn-lt"/>
                <a:ea typeface="+mn-ea"/>
                <a:cs typeface="+mn-cs"/>
              </a:rPr>
              <a:t>, 7 aminoácidos de enlace y los aminoácidos del 1-150 de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y HC-31 (proteína recombinante quimérica, de fusión con 239 aminoácidos de la CKS de </a:t>
            </a:r>
            <a:r>
              <a:rPr lang="es-ES" sz="1200" kern="1200" dirty="0" err="1" smtClean="0">
                <a:solidFill>
                  <a:schemeClr val="tx1"/>
                </a:solidFill>
                <a:effectLst/>
                <a:latin typeface="+mn-lt"/>
                <a:ea typeface="+mn-ea"/>
                <a:cs typeface="+mn-cs"/>
              </a:rPr>
              <a:t>Escherichia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coli</a:t>
            </a:r>
            <a:r>
              <a:rPr lang="es-ES" sz="1200" kern="1200" dirty="0" smtClean="0">
                <a:solidFill>
                  <a:schemeClr val="tx1"/>
                </a:solidFill>
                <a:effectLst/>
                <a:latin typeface="+mn-lt"/>
                <a:ea typeface="+mn-ea"/>
                <a:cs typeface="+mn-cs"/>
              </a:rPr>
              <a:t>, 8 aminoácidos de enlace, los aminoácidos 1192-1457 de NS3, los aminoácidos 1676-1931 de NS4 y 10 aminoácidos de enlace agregados en el grupo carboxilo terminal). Los coeficientes de variación </a:t>
            </a:r>
            <a:r>
              <a:rPr lang="es-ES" sz="1200" kern="1200" dirty="0" err="1" smtClean="0">
                <a:solidFill>
                  <a:schemeClr val="tx1"/>
                </a:solidFill>
                <a:effectLst/>
                <a:latin typeface="+mn-lt"/>
                <a:ea typeface="+mn-ea"/>
                <a:cs typeface="+mn-cs"/>
              </a:rPr>
              <a:t>intra</a:t>
            </a:r>
            <a:r>
              <a:rPr lang="es-ES" sz="1200" kern="1200" dirty="0" smtClean="0">
                <a:solidFill>
                  <a:schemeClr val="tx1"/>
                </a:solidFill>
                <a:effectLst/>
                <a:latin typeface="+mn-lt"/>
                <a:ea typeface="+mn-ea"/>
                <a:cs typeface="+mn-cs"/>
              </a:rPr>
              <a:t> e inter-ensayo son menores del 6%, la sensibilidad de 99.69% y la especificidad de 99.69%.</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Otros ejemplos de ensayos son los siguientes:</a:t>
            </a:r>
          </a:p>
          <a:p>
            <a:r>
              <a:rPr lang="es-ES" sz="1200" kern="1200" dirty="0" err="1" smtClean="0">
                <a:solidFill>
                  <a:schemeClr val="tx1"/>
                </a:solidFill>
                <a:effectLst/>
                <a:latin typeface="+mn-lt"/>
                <a:ea typeface="+mn-ea"/>
                <a:cs typeface="+mn-cs"/>
              </a:rPr>
              <a:t>Murex</a:t>
            </a:r>
            <a:r>
              <a:rPr lang="es-ES" sz="1200" kern="1200" dirty="0" smtClean="0">
                <a:solidFill>
                  <a:schemeClr val="tx1"/>
                </a:solidFill>
                <a:effectLst/>
                <a:latin typeface="+mn-lt"/>
                <a:ea typeface="+mn-ea"/>
                <a:cs typeface="+mn-cs"/>
              </a:rPr>
              <a:t> anti-HCV (Versión III),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para la detección de  anticuerpos del VHC, en plasma o suero humano. Utiliza antígenos recombinantes de la región estructural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y de las no estructurales NS3, NS4 y NS5. Su especificidad para muestras de donantes es 99.85% y en muestras clínicas es 100%.</a:t>
            </a:r>
          </a:p>
          <a:p>
            <a:r>
              <a:rPr lang="es-ES" sz="1200" kern="1200" dirty="0" smtClean="0">
                <a:solidFill>
                  <a:schemeClr val="tx1"/>
                </a:solidFill>
                <a:effectLst/>
                <a:latin typeface="+mn-lt"/>
                <a:ea typeface="+mn-ea"/>
                <a:cs typeface="+mn-cs"/>
              </a:rPr>
              <a:t>RIBA 3.0, ensayo “</a:t>
            </a:r>
            <a:r>
              <a:rPr lang="es-ES" sz="1200" kern="1200" dirty="0" err="1" smtClean="0">
                <a:solidFill>
                  <a:schemeClr val="tx1"/>
                </a:solidFill>
                <a:effectLst/>
                <a:latin typeface="+mn-lt"/>
                <a:ea typeface="+mn-ea"/>
                <a:cs typeface="+mn-cs"/>
              </a:rPr>
              <a:t>Recombinant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Immunoblot</a:t>
            </a:r>
            <a:r>
              <a:rPr lang="es-ES" sz="1200" kern="1200" dirty="0" smtClean="0">
                <a:solidFill>
                  <a:schemeClr val="tx1"/>
                </a:solidFill>
                <a:effectLst/>
                <a:latin typeface="+mn-lt"/>
                <a:ea typeface="+mn-ea"/>
                <a:cs typeface="+mn-cs"/>
              </a:rPr>
              <a:t>” de tercera generación para la detección de </a:t>
            </a:r>
            <a:r>
              <a:rPr lang="es-ES" sz="1200" kern="1200" dirty="0" err="1" smtClean="0">
                <a:solidFill>
                  <a:schemeClr val="tx1"/>
                </a:solidFill>
                <a:effectLst/>
                <a:latin typeface="+mn-lt"/>
                <a:ea typeface="+mn-ea"/>
                <a:cs typeface="+mn-cs"/>
              </a:rPr>
              <a:t>IgG</a:t>
            </a:r>
            <a:r>
              <a:rPr lang="es-ES" sz="1200" kern="1200" dirty="0" smtClean="0">
                <a:solidFill>
                  <a:schemeClr val="tx1"/>
                </a:solidFill>
                <a:effectLst/>
                <a:latin typeface="+mn-lt"/>
                <a:ea typeface="+mn-ea"/>
                <a:cs typeface="+mn-cs"/>
              </a:rPr>
              <a:t>, que en la fase sólida utiliza antígenos recombinantes de la región estructural C22-3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y de las regiones no estructurales NS4 (C100-3), NS3 (C33C) y NS5.</a:t>
            </a:r>
          </a:p>
          <a:p>
            <a:r>
              <a:rPr lang="es-ES" sz="1200" kern="1200" dirty="0" err="1" smtClean="0">
                <a:solidFill>
                  <a:schemeClr val="tx1"/>
                </a:solidFill>
                <a:effectLst/>
                <a:latin typeface="+mn-lt"/>
                <a:ea typeface="+mn-ea"/>
                <a:cs typeface="+mn-cs"/>
              </a:rPr>
              <a:t>LiPA</a:t>
            </a:r>
            <a:r>
              <a:rPr lang="es-ES" sz="1200" kern="1200" dirty="0" smtClean="0">
                <a:solidFill>
                  <a:schemeClr val="tx1"/>
                </a:solidFill>
                <a:effectLst/>
                <a:latin typeface="+mn-lt"/>
                <a:ea typeface="+mn-ea"/>
                <a:cs typeface="+mn-cs"/>
              </a:rPr>
              <a:t> (Line </a:t>
            </a:r>
            <a:r>
              <a:rPr lang="es-ES" sz="1200" kern="1200" dirty="0" err="1" smtClean="0">
                <a:solidFill>
                  <a:schemeClr val="tx1"/>
                </a:solidFill>
                <a:effectLst/>
                <a:latin typeface="+mn-lt"/>
                <a:ea typeface="+mn-ea"/>
                <a:cs typeface="+mn-cs"/>
              </a:rPr>
              <a:t>Probe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Assay</a:t>
            </a:r>
            <a:r>
              <a:rPr lang="es-ES" sz="1200" kern="1200" dirty="0" smtClean="0">
                <a:solidFill>
                  <a:schemeClr val="tx1"/>
                </a:solidFill>
                <a:effectLst/>
                <a:latin typeface="+mn-lt"/>
                <a:ea typeface="+mn-ea"/>
                <a:cs typeface="+mn-cs"/>
              </a:rPr>
              <a:t>): permite la detección de los genotipos 1-6 del VHC mediante la hibridación reversa en tiras de membrana del producto amplificado por PCR con iniciadores derivados de la región 5'UTR del genoma viral.</a:t>
            </a:r>
          </a:p>
          <a:p>
            <a:r>
              <a:rPr lang="es-ES" sz="1200" kern="1200" dirty="0" smtClean="0">
                <a:solidFill>
                  <a:schemeClr val="tx1"/>
                </a:solidFill>
                <a:effectLst/>
                <a:latin typeface="+mn-lt"/>
                <a:ea typeface="+mn-ea"/>
                <a:cs typeface="+mn-cs"/>
              </a:rPr>
              <a:t>	Además, existen también ensayos de </a:t>
            </a:r>
            <a:r>
              <a:rPr lang="es-ES" sz="1200" kern="1200" dirty="0" err="1" smtClean="0">
                <a:solidFill>
                  <a:schemeClr val="tx1"/>
                </a:solidFill>
                <a:effectLst/>
                <a:latin typeface="+mn-lt"/>
                <a:ea typeface="+mn-ea"/>
                <a:cs typeface="+mn-cs"/>
              </a:rPr>
              <a:t>micropartículas</a:t>
            </a:r>
            <a:r>
              <a:rPr lang="es-ES" sz="1200" kern="1200" dirty="0" smtClean="0">
                <a:solidFill>
                  <a:schemeClr val="tx1"/>
                </a:solidFill>
                <a:effectLst/>
                <a:latin typeface="+mn-lt"/>
                <a:ea typeface="+mn-ea"/>
                <a:cs typeface="+mn-cs"/>
              </a:rPr>
              <a:t> paramagnéticas, que emplean péptidos sintéticos correspondientes a la </a:t>
            </a:r>
            <a:r>
              <a:rPr lang="es-ES" sz="1200" kern="1200" dirty="0" err="1" smtClean="0">
                <a:solidFill>
                  <a:schemeClr val="tx1"/>
                </a:solidFill>
                <a:effectLst/>
                <a:latin typeface="+mn-lt"/>
                <a:ea typeface="+mn-ea"/>
                <a:cs typeface="+mn-cs"/>
              </a:rPr>
              <a:t>cápsida</a:t>
            </a:r>
            <a:r>
              <a:rPr lang="es-ES" sz="1200" kern="1200" dirty="0" smtClean="0">
                <a:solidFill>
                  <a:schemeClr val="tx1"/>
                </a:solidFill>
                <a:effectLst/>
                <a:latin typeface="+mn-lt"/>
                <a:ea typeface="+mn-ea"/>
                <a:cs typeface="+mn-cs"/>
              </a:rPr>
              <a:t> y a la región c-100 y una proteína recombinante de C33c, con 91% de reactividad y test suplementario, en membrana de nitrocelulosa, que en la fase sólida utiliza antígenos recombinantes o péptidos sintéticos, de las regiones estructural y no estructural del virus.</a:t>
            </a:r>
          </a:p>
        </p:txBody>
      </p:sp>
      <p:sp>
        <p:nvSpPr>
          <p:cNvPr id="4" name="Marcador de número de diapositiva 3"/>
          <p:cNvSpPr>
            <a:spLocks noGrp="1"/>
          </p:cNvSpPr>
          <p:nvPr>
            <p:ph type="sldNum" sz="quarter" idx="10"/>
          </p:nvPr>
        </p:nvSpPr>
        <p:spPr/>
        <p:txBody>
          <a:bodyPr/>
          <a:lstStyle/>
          <a:p>
            <a:fld id="{7750274B-2436-4BBA-8268-7C55238AFCE2}" type="slidenum">
              <a:rPr lang="es-MX" smtClean="0"/>
              <a:t>16</a:t>
            </a:fld>
            <a:endParaRPr lang="es-MX"/>
          </a:p>
        </p:txBody>
      </p:sp>
    </p:spTree>
    <p:extLst>
      <p:ext uri="{BB962C8B-B14F-4D97-AF65-F5344CB8AC3E}">
        <p14:creationId xmlns:p14="http://schemas.microsoft.com/office/powerpoint/2010/main" val="239387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kern="1200" dirty="0" smtClean="0">
                <a:solidFill>
                  <a:schemeClr val="tx1"/>
                </a:solidFill>
                <a:effectLst/>
                <a:latin typeface="+mn-lt"/>
                <a:ea typeface="+mn-ea"/>
                <a:cs typeface="+mn-cs"/>
              </a:rPr>
              <a:t>DIAGNOSTICO</a:t>
            </a:r>
            <a:endParaRPr lang="es-ES" sz="1200" b="1"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diagnostico de virus de la hepatitis C, se realiza mediante ensayos comerciales tal es el caso del </a:t>
            </a:r>
            <a:r>
              <a:rPr lang="es-ES" sz="1200" kern="1200" dirty="0" err="1" smtClean="0">
                <a:solidFill>
                  <a:schemeClr val="tx1"/>
                </a:solidFill>
                <a:effectLst/>
                <a:latin typeface="+mn-lt"/>
                <a:ea typeface="+mn-ea"/>
                <a:cs typeface="+mn-cs"/>
              </a:rPr>
              <a:t>Enzymun</a:t>
            </a:r>
            <a:r>
              <a:rPr lang="es-ES" sz="1200" kern="1200" dirty="0" smtClean="0">
                <a:solidFill>
                  <a:schemeClr val="tx1"/>
                </a:solidFill>
                <a:effectLst/>
                <a:latin typeface="+mn-lt"/>
                <a:ea typeface="+mn-ea"/>
                <a:cs typeface="+mn-cs"/>
              </a:rPr>
              <a:t>-Test® Anti-HCV de </a:t>
            </a:r>
            <a:r>
              <a:rPr lang="es-ES" sz="1200" kern="1200" dirty="0" err="1" smtClean="0">
                <a:solidFill>
                  <a:schemeClr val="tx1"/>
                </a:solidFill>
                <a:effectLst/>
                <a:latin typeface="+mn-lt"/>
                <a:ea typeface="+mn-ea"/>
                <a:cs typeface="+mn-cs"/>
              </a:rPr>
              <a:t>Boehringer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Mannheim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Immunodiagnostics</a:t>
            </a:r>
            <a:r>
              <a:rPr lang="es-ES" sz="1200" kern="1200" dirty="0" smtClean="0">
                <a:solidFill>
                  <a:schemeClr val="tx1"/>
                </a:solidFill>
                <a:effectLst/>
                <a:latin typeface="+mn-lt"/>
                <a:ea typeface="+mn-ea"/>
                <a:cs typeface="+mn-cs"/>
              </a:rPr>
              <a:t> (ES 700/ES 607/ES. El cual es un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para la determinación de anticuerpos contra proteínas estructurales y no estructurales del VHC. Es un ELISA tipo “</a:t>
            </a:r>
            <a:r>
              <a:rPr lang="es-ES" sz="1200" kern="1200" dirty="0" err="1" smtClean="0">
                <a:solidFill>
                  <a:schemeClr val="tx1"/>
                </a:solidFill>
                <a:effectLst/>
                <a:latin typeface="+mn-lt"/>
                <a:ea typeface="+mn-ea"/>
                <a:cs typeface="+mn-cs"/>
              </a:rPr>
              <a:t>sandwich</a:t>
            </a:r>
            <a:r>
              <a:rPr lang="es-ES" sz="1200" kern="1200" dirty="0" smtClean="0">
                <a:solidFill>
                  <a:schemeClr val="tx1"/>
                </a:solidFill>
                <a:effectLst/>
                <a:latin typeface="+mn-lt"/>
                <a:ea typeface="+mn-ea"/>
                <a:cs typeface="+mn-cs"/>
              </a:rPr>
              <a:t>” en dos pasos con tecnología de </a:t>
            </a:r>
            <a:r>
              <a:rPr lang="es-ES" sz="1200" kern="1200" dirty="0" err="1" smtClean="0">
                <a:solidFill>
                  <a:schemeClr val="tx1"/>
                </a:solidFill>
                <a:effectLst/>
                <a:latin typeface="+mn-lt"/>
                <a:ea typeface="+mn-ea"/>
                <a:cs typeface="+mn-cs"/>
              </a:rPr>
              <a:t>estreptavidina</a:t>
            </a:r>
            <a:r>
              <a:rPr lang="es-ES" sz="1200" kern="1200" dirty="0" smtClean="0">
                <a:solidFill>
                  <a:schemeClr val="tx1"/>
                </a:solidFill>
                <a:effectLst/>
                <a:latin typeface="+mn-lt"/>
                <a:ea typeface="+mn-ea"/>
                <a:cs typeface="+mn-cs"/>
              </a:rPr>
              <a:t> 600/ES 300) (1994). Otra técnica es MONOLISA anti-HCV, técnica </a:t>
            </a:r>
            <a:r>
              <a:rPr lang="es-ES" sz="1200" kern="1200" dirty="0" err="1" smtClean="0">
                <a:solidFill>
                  <a:schemeClr val="tx1"/>
                </a:solidFill>
                <a:effectLst/>
                <a:latin typeface="+mn-lt"/>
                <a:ea typeface="+mn-ea"/>
                <a:cs typeface="+mn-cs"/>
              </a:rPr>
              <a:t>inmuno</a:t>
            </a:r>
            <a:r>
              <a:rPr lang="es-ES" sz="1200" kern="1200" dirty="0" smtClean="0">
                <a:solidFill>
                  <a:schemeClr val="tx1"/>
                </a:solidFill>
                <a:effectLst/>
                <a:latin typeface="+mn-lt"/>
                <a:ea typeface="+mn-ea"/>
                <a:cs typeface="+mn-cs"/>
              </a:rPr>
              <a:t> enzimática indirecta que se  emplea para la detección de anticuerpos al virus de la hepatitis C. 	Esta técnica utiliza una fase sólida con antígenos purificados: dos proteínas recombinantes producidas por </a:t>
            </a:r>
            <a:r>
              <a:rPr lang="es-ES" sz="1200" kern="1200" dirty="0" err="1" smtClean="0">
                <a:solidFill>
                  <a:schemeClr val="tx1"/>
                </a:solidFill>
                <a:effectLst/>
                <a:latin typeface="+mn-lt"/>
                <a:ea typeface="+mn-ea"/>
                <a:cs typeface="+mn-cs"/>
              </a:rPr>
              <a:t>Escherichia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coli</a:t>
            </a:r>
            <a:r>
              <a:rPr lang="es-ES" sz="1200" kern="1200" dirty="0" smtClean="0">
                <a:solidFill>
                  <a:schemeClr val="tx1"/>
                </a:solidFill>
                <a:effectLst/>
                <a:latin typeface="+mn-lt"/>
                <a:ea typeface="+mn-ea"/>
                <a:cs typeface="+mn-cs"/>
              </a:rPr>
              <a:t>, de clones de la región no estructural del virus (NS3 y NS4) y dos péptidos codificados de la “</a:t>
            </a:r>
            <a:r>
              <a:rPr lang="es-ES" sz="1200" kern="1200" dirty="0" err="1" smtClean="0">
                <a:solidFill>
                  <a:schemeClr val="tx1"/>
                </a:solidFill>
                <a:effectLst/>
                <a:latin typeface="+mn-lt"/>
                <a:ea typeface="+mn-ea"/>
                <a:cs typeface="+mn-cs"/>
              </a:rPr>
              <a:t>cápside</a:t>
            </a:r>
            <a:r>
              <a:rPr lang="es-ES" sz="1200" kern="1200" dirty="0" smtClean="0">
                <a:solidFill>
                  <a:schemeClr val="tx1"/>
                </a:solidFill>
                <a:effectLst/>
                <a:latin typeface="+mn-lt"/>
                <a:ea typeface="+mn-ea"/>
                <a:cs typeface="+mn-cs"/>
              </a:rPr>
              <a:t>” del genoma. </a:t>
            </a:r>
            <a:r>
              <a:rPr lang="es-ES" sz="1200" kern="1200" dirty="0" err="1" smtClean="0">
                <a:solidFill>
                  <a:schemeClr val="tx1"/>
                </a:solidFill>
                <a:effectLst/>
                <a:latin typeface="+mn-lt"/>
                <a:ea typeface="+mn-ea"/>
                <a:cs typeface="+mn-cs"/>
              </a:rPr>
              <a:t>Tambien</a:t>
            </a:r>
            <a:r>
              <a:rPr lang="es-ES" sz="1200" kern="1200" dirty="0" smtClean="0">
                <a:solidFill>
                  <a:schemeClr val="tx1"/>
                </a:solidFill>
                <a:effectLst/>
                <a:latin typeface="+mn-lt"/>
                <a:ea typeface="+mn-ea"/>
                <a:cs typeface="+mn-cs"/>
              </a:rPr>
              <a:t> dentro de estos ensayos se encuentra el UBI HCV EIA 4.0,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cualitativo (EIA) para la detección in vitro de anticuerpos contra el VHC en suero o plasma humano. Utiliza péptidos sintéticos altamente antigénicos de las regiones estructural y no estructurales (NS4 y NS5).</a:t>
            </a:r>
          </a:p>
          <a:p>
            <a:r>
              <a:rPr lang="es-ES" sz="1200" kern="1200" dirty="0" smtClean="0">
                <a:solidFill>
                  <a:schemeClr val="tx1"/>
                </a:solidFill>
                <a:effectLst/>
                <a:latin typeface="+mn-lt"/>
                <a:ea typeface="+mn-ea"/>
                <a:cs typeface="+mn-cs"/>
              </a:rPr>
              <a:t>De la misma manera el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Fluorescente (FEIA), ensayo de captura de proteínas, altamente sensible y cuantitativo. Se desarrolló con la utilización de anticuerpos monoclonales (</a:t>
            </a:r>
            <a:r>
              <a:rPr lang="es-ES" sz="1200" kern="1200" dirty="0" err="1" smtClean="0">
                <a:solidFill>
                  <a:schemeClr val="tx1"/>
                </a:solidFill>
                <a:effectLst/>
                <a:latin typeface="+mn-lt"/>
                <a:ea typeface="+mn-ea"/>
                <a:cs typeface="+mn-cs"/>
              </a:rPr>
              <a:t>AcM</a:t>
            </a:r>
            <a:r>
              <a:rPr lang="es-ES" sz="1200" kern="1200" dirty="0" smtClean="0">
                <a:solidFill>
                  <a:schemeClr val="tx1"/>
                </a:solidFill>
                <a:effectLst/>
                <a:latin typeface="+mn-lt"/>
                <a:ea typeface="+mn-ea"/>
                <a:cs typeface="+mn-cs"/>
              </a:rPr>
              <a:t>), contra proteínas del núcleo de VHC (74,75). Este ensayo es bueno para la detección y cuantificación de proteínas del núcleo del VHC, muy sensible para detectar pacientes con la infección tipo 2 y juega un papel predictivo en la respuesta ante el interferón (76,77).</a:t>
            </a:r>
          </a:p>
          <a:p>
            <a:r>
              <a:rPr lang="es-ES" sz="1200" kern="1200" dirty="0" smtClean="0">
                <a:solidFill>
                  <a:schemeClr val="tx1"/>
                </a:solidFill>
                <a:effectLst/>
                <a:latin typeface="+mn-lt"/>
                <a:ea typeface="+mn-ea"/>
                <a:cs typeface="+mn-cs"/>
              </a:rPr>
              <a:t>Otros ensayos como el </a:t>
            </a:r>
            <a:r>
              <a:rPr lang="es-ES" sz="1200" kern="1200" dirty="0" err="1" smtClean="0">
                <a:solidFill>
                  <a:schemeClr val="tx1"/>
                </a:solidFill>
                <a:effectLst/>
                <a:latin typeface="+mn-lt"/>
                <a:ea typeface="+mn-ea"/>
                <a:cs typeface="+mn-cs"/>
              </a:rPr>
              <a:t>AxSYM</a:t>
            </a:r>
            <a:r>
              <a:rPr lang="es-ES" sz="1200" kern="1200" dirty="0" smtClean="0">
                <a:solidFill>
                  <a:schemeClr val="tx1"/>
                </a:solidFill>
                <a:effectLst/>
                <a:latin typeface="+mn-lt"/>
                <a:ea typeface="+mn-ea"/>
                <a:cs typeface="+mn-cs"/>
              </a:rPr>
              <a:t> HCV®,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de </a:t>
            </a:r>
            <a:r>
              <a:rPr lang="es-ES" sz="1200" kern="1200" dirty="0" err="1" smtClean="0">
                <a:solidFill>
                  <a:schemeClr val="tx1"/>
                </a:solidFill>
                <a:effectLst/>
                <a:latin typeface="+mn-lt"/>
                <a:ea typeface="+mn-ea"/>
                <a:cs typeface="+mn-cs"/>
              </a:rPr>
              <a:t>micropartículas</a:t>
            </a:r>
            <a:r>
              <a:rPr lang="es-ES" sz="1200" kern="1200" dirty="0" smtClean="0">
                <a:solidFill>
                  <a:schemeClr val="tx1"/>
                </a:solidFill>
                <a:effectLst/>
                <a:latin typeface="+mn-lt"/>
                <a:ea typeface="+mn-ea"/>
                <a:cs typeface="+mn-cs"/>
              </a:rPr>
              <a:t> (MEIA), sirven para  la detección cualitativa de anticuerpos contra las proteínas estructurales y no estructurales del genoma de VHC, en suero o plasma  humano. El </a:t>
            </a:r>
            <a:r>
              <a:rPr lang="es-ES" sz="1200" kern="1200" dirty="0" err="1" smtClean="0">
                <a:solidFill>
                  <a:schemeClr val="tx1"/>
                </a:solidFill>
                <a:effectLst/>
                <a:latin typeface="+mn-lt"/>
                <a:ea typeface="+mn-ea"/>
                <a:cs typeface="+mn-cs"/>
              </a:rPr>
              <a:t>AxSYM</a:t>
            </a:r>
            <a:r>
              <a:rPr lang="es-ES" sz="1200" kern="1200" dirty="0" smtClean="0">
                <a:solidFill>
                  <a:schemeClr val="tx1"/>
                </a:solidFill>
                <a:effectLst/>
                <a:latin typeface="+mn-lt"/>
                <a:ea typeface="+mn-ea"/>
                <a:cs typeface="+mn-cs"/>
              </a:rPr>
              <a:t> HCV® utiliza las proteínas recombinantes c200 (de los aminoácidos 1192-1931 de las regiones NS3 y NS4, es quimérica de fusión con 154 aminoácidos de la SOD), c22-3 (aminoácidos 2-120, del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es una proteína de fusión con 154 aminoácidos de la SOD), HC-34 (239 aminoácidos de la proteína CMP-KDO sintetizada en </a:t>
            </a:r>
            <a:r>
              <a:rPr lang="es-ES" sz="1200" kern="1200" dirty="0" err="1" smtClean="0">
                <a:solidFill>
                  <a:schemeClr val="tx1"/>
                </a:solidFill>
                <a:effectLst/>
                <a:latin typeface="+mn-lt"/>
                <a:ea typeface="+mn-ea"/>
                <a:cs typeface="+mn-cs"/>
              </a:rPr>
              <a:t>Escherichia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coli</a:t>
            </a:r>
            <a:r>
              <a:rPr lang="es-ES" sz="1200" kern="1200" dirty="0" smtClean="0">
                <a:solidFill>
                  <a:schemeClr val="tx1"/>
                </a:solidFill>
                <a:effectLst/>
                <a:latin typeface="+mn-lt"/>
                <a:ea typeface="+mn-ea"/>
                <a:cs typeface="+mn-cs"/>
              </a:rPr>
              <a:t>, 7 aminoácidos de enlace y los aminoácidos del 1-150 de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y HC-31 (proteína recombinante quimérica, de fusión con 239 aminoácidos de la CKS de </a:t>
            </a:r>
            <a:r>
              <a:rPr lang="es-ES" sz="1200" kern="1200" dirty="0" err="1" smtClean="0">
                <a:solidFill>
                  <a:schemeClr val="tx1"/>
                </a:solidFill>
                <a:effectLst/>
                <a:latin typeface="+mn-lt"/>
                <a:ea typeface="+mn-ea"/>
                <a:cs typeface="+mn-cs"/>
              </a:rPr>
              <a:t>Escherichia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coli</a:t>
            </a:r>
            <a:r>
              <a:rPr lang="es-ES" sz="1200" kern="1200" dirty="0" smtClean="0">
                <a:solidFill>
                  <a:schemeClr val="tx1"/>
                </a:solidFill>
                <a:effectLst/>
                <a:latin typeface="+mn-lt"/>
                <a:ea typeface="+mn-ea"/>
                <a:cs typeface="+mn-cs"/>
              </a:rPr>
              <a:t>, 8 aminoácidos de enlace, los aminoácidos 1192-1457 de NS3, los aminoácidos 1676-1931 de NS4 y 10 aminoácidos de enlace agregados en el grupo carboxilo terminal). Los coeficientes de variación </a:t>
            </a:r>
            <a:r>
              <a:rPr lang="es-ES" sz="1200" kern="1200" dirty="0" err="1" smtClean="0">
                <a:solidFill>
                  <a:schemeClr val="tx1"/>
                </a:solidFill>
                <a:effectLst/>
                <a:latin typeface="+mn-lt"/>
                <a:ea typeface="+mn-ea"/>
                <a:cs typeface="+mn-cs"/>
              </a:rPr>
              <a:t>intra</a:t>
            </a:r>
            <a:r>
              <a:rPr lang="es-ES" sz="1200" kern="1200" dirty="0" smtClean="0">
                <a:solidFill>
                  <a:schemeClr val="tx1"/>
                </a:solidFill>
                <a:effectLst/>
                <a:latin typeface="+mn-lt"/>
                <a:ea typeface="+mn-ea"/>
                <a:cs typeface="+mn-cs"/>
              </a:rPr>
              <a:t> e inter-ensayo son menores del 6%, la sensibilidad de 99.69% y la especificidad de 99.69%.</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Otros ejemplos de ensayos son los siguientes:</a:t>
            </a:r>
          </a:p>
          <a:p>
            <a:r>
              <a:rPr lang="es-ES" sz="1200" kern="1200" dirty="0" err="1" smtClean="0">
                <a:solidFill>
                  <a:schemeClr val="tx1"/>
                </a:solidFill>
                <a:effectLst/>
                <a:latin typeface="+mn-lt"/>
                <a:ea typeface="+mn-ea"/>
                <a:cs typeface="+mn-cs"/>
              </a:rPr>
              <a:t>Murex</a:t>
            </a:r>
            <a:r>
              <a:rPr lang="es-ES" sz="1200" kern="1200" dirty="0" smtClean="0">
                <a:solidFill>
                  <a:schemeClr val="tx1"/>
                </a:solidFill>
                <a:effectLst/>
                <a:latin typeface="+mn-lt"/>
                <a:ea typeface="+mn-ea"/>
                <a:cs typeface="+mn-cs"/>
              </a:rPr>
              <a:t> anti-HCV (Versión III), ensayo </a:t>
            </a:r>
            <a:r>
              <a:rPr lang="es-ES" sz="1200" kern="1200" dirty="0" err="1" smtClean="0">
                <a:solidFill>
                  <a:schemeClr val="tx1"/>
                </a:solidFill>
                <a:effectLst/>
                <a:latin typeface="+mn-lt"/>
                <a:ea typeface="+mn-ea"/>
                <a:cs typeface="+mn-cs"/>
              </a:rPr>
              <a:t>inmunoenzimático</a:t>
            </a:r>
            <a:r>
              <a:rPr lang="es-ES" sz="1200" kern="1200" dirty="0" smtClean="0">
                <a:solidFill>
                  <a:schemeClr val="tx1"/>
                </a:solidFill>
                <a:effectLst/>
                <a:latin typeface="+mn-lt"/>
                <a:ea typeface="+mn-ea"/>
                <a:cs typeface="+mn-cs"/>
              </a:rPr>
              <a:t> para la detección de  anticuerpos del VHC, en plasma o suero humano. Utiliza antígenos recombinantes de la región estructural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y de las no estructurales NS3, NS4 y NS5. Su especificidad para muestras de donantes es 99.85% y en muestras clínicas es 100%.</a:t>
            </a:r>
          </a:p>
          <a:p>
            <a:r>
              <a:rPr lang="es-ES" sz="1200" kern="1200" dirty="0" smtClean="0">
                <a:solidFill>
                  <a:schemeClr val="tx1"/>
                </a:solidFill>
                <a:effectLst/>
                <a:latin typeface="+mn-lt"/>
                <a:ea typeface="+mn-ea"/>
                <a:cs typeface="+mn-cs"/>
              </a:rPr>
              <a:t>RIBA 3.0, ensayo “</a:t>
            </a:r>
            <a:r>
              <a:rPr lang="es-ES" sz="1200" kern="1200" dirty="0" err="1" smtClean="0">
                <a:solidFill>
                  <a:schemeClr val="tx1"/>
                </a:solidFill>
                <a:effectLst/>
                <a:latin typeface="+mn-lt"/>
                <a:ea typeface="+mn-ea"/>
                <a:cs typeface="+mn-cs"/>
              </a:rPr>
              <a:t>Recombinant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Immunoblot</a:t>
            </a:r>
            <a:r>
              <a:rPr lang="es-ES" sz="1200" kern="1200" dirty="0" smtClean="0">
                <a:solidFill>
                  <a:schemeClr val="tx1"/>
                </a:solidFill>
                <a:effectLst/>
                <a:latin typeface="+mn-lt"/>
                <a:ea typeface="+mn-ea"/>
                <a:cs typeface="+mn-cs"/>
              </a:rPr>
              <a:t>” de tercera generación para la detección de </a:t>
            </a:r>
            <a:r>
              <a:rPr lang="es-ES" sz="1200" kern="1200" dirty="0" err="1" smtClean="0">
                <a:solidFill>
                  <a:schemeClr val="tx1"/>
                </a:solidFill>
                <a:effectLst/>
                <a:latin typeface="+mn-lt"/>
                <a:ea typeface="+mn-ea"/>
                <a:cs typeface="+mn-cs"/>
              </a:rPr>
              <a:t>IgG</a:t>
            </a:r>
            <a:r>
              <a:rPr lang="es-ES" sz="1200" kern="1200" dirty="0" smtClean="0">
                <a:solidFill>
                  <a:schemeClr val="tx1"/>
                </a:solidFill>
                <a:effectLst/>
                <a:latin typeface="+mn-lt"/>
                <a:ea typeface="+mn-ea"/>
                <a:cs typeface="+mn-cs"/>
              </a:rPr>
              <a:t>, que en la fase sólida utiliza antígenos recombinantes de la región estructural C22-3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y de las regiones no estructurales NS4 (C100-3), NS3 (C33C) y NS5.</a:t>
            </a:r>
          </a:p>
          <a:p>
            <a:r>
              <a:rPr lang="es-ES" sz="1200" kern="1200" dirty="0" err="1" smtClean="0">
                <a:solidFill>
                  <a:schemeClr val="tx1"/>
                </a:solidFill>
                <a:effectLst/>
                <a:latin typeface="+mn-lt"/>
                <a:ea typeface="+mn-ea"/>
                <a:cs typeface="+mn-cs"/>
              </a:rPr>
              <a:t>LiPA</a:t>
            </a:r>
            <a:r>
              <a:rPr lang="es-ES" sz="1200" kern="1200" dirty="0" smtClean="0">
                <a:solidFill>
                  <a:schemeClr val="tx1"/>
                </a:solidFill>
                <a:effectLst/>
                <a:latin typeface="+mn-lt"/>
                <a:ea typeface="+mn-ea"/>
                <a:cs typeface="+mn-cs"/>
              </a:rPr>
              <a:t> (Line </a:t>
            </a:r>
            <a:r>
              <a:rPr lang="es-ES" sz="1200" kern="1200" dirty="0" err="1" smtClean="0">
                <a:solidFill>
                  <a:schemeClr val="tx1"/>
                </a:solidFill>
                <a:effectLst/>
                <a:latin typeface="+mn-lt"/>
                <a:ea typeface="+mn-ea"/>
                <a:cs typeface="+mn-cs"/>
              </a:rPr>
              <a:t>Probe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Assay</a:t>
            </a:r>
            <a:r>
              <a:rPr lang="es-ES" sz="1200" kern="1200" dirty="0" smtClean="0">
                <a:solidFill>
                  <a:schemeClr val="tx1"/>
                </a:solidFill>
                <a:effectLst/>
                <a:latin typeface="+mn-lt"/>
                <a:ea typeface="+mn-ea"/>
                <a:cs typeface="+mn-cs"/>
              </a:rPr>
              <a:t>): permite la detección de los genotipos 1-6 del VHC mediante la hibridación reversa en tiras de membrana del producto amplificado por PCR con iniciadores derivados de la región 5'UTR del genoma viral.</a:t>
            </a:r>
          </a:p>
          <a:p>
            <a:r>
              <a:rPr lang="es-ES" sz="1200" kern="1200" dirty="0" smtClean="0">
                <a:solidFill>
                  <a:schemeClr val="tx1"/>
                </a:solidFill>
                <a:effectLst/>
                <a:latin typeface="+mn-lt"/>
                <a:ea typeface="+mn-ea"/>
                <a:cs typeface="+mn-cs"/>
              </a:rPr>
              <a:t>	Además, existen también ensayos de </a:t>
            </a:r>
            <a:r>
              <a:rPr lang="es-ES" sz="1200" kern="1200" dirty="0" err="1" smtClean="0">
                <a:solidFill>
                  <a:schemeClr val="tx1"/>
                </a:solidFill>
                <a:effectLst/>
                <a:latin typeface="+mn-lt"/>
                <a:ea typeface="+mn-ea"/>
                <a:cs typeface="+mn-cs"/>
              </a:rPr>
              <a:t>micropartículas</a:t>
            </a:r>
            <a:r>
              <a:rPr lang="es-ES" sz="1200" kern="1200" dirty="0" smtClean="0">
                <a:solidFill>
                  <a:schemeClr val="tx1"/>
                </a:solidFill>
                <a:effectLst/>
                <a:latin typeface="+mn-lt"/>
                <a:ea typeface="+mn-ea"/>
                <a:cs typeface="+mn-cs"/>
              </a:rPr>
              <a:t> paramagnéticas, que emplean péptidos sintéticos correspondientes a la </a:t>
            </a:r>
            <a:r>
              <a:rPr lang="es-ES" sz="1200" kern="1200" dirty="0" err="1" smtClean="0">
                <a:solidFill>
                  <a:schemeClr val="tx1"/>
                </a:solidFill>
                <a:effectLst/>
                <a:latin typeface="+mn-lt"/>
                <a:ea typeface="+mn-ea"/>
                <a:cs typeface="+mn-cs"/>
              </a:rPr>
              <a:t>cápsida</a:t>
            </a:r>
            <a:r>
              <a:rPr lang="es-ES" sz="1200" kern="1200" dirty="0" smtClean="0">
                <a:solidFill>
                  <a:schemeClr val="tx1"/>
                </a:solidFill>
                <a:effectLst/>
                <a:latin typeface="+mn-lt"/>
                <a:ea typeface="+mn-ea"/>
                <a:cs typeface="+mn-cs"/>
              </a:rPr>
              <a:t> y a la región c-100 y una proteína recombinante de C33c, con 91% de reactividad y test suplementario, en membrana de nitrocelulosa, que en la fase sólida utiliza antígenos recombinantes o péptidos sintéticos, de las regiones estructural y no estructural del virus.</a:t>
            </a:r>
          </a:p>
          <a:p>
            <a:r>
              <a:rPr lang="es-ES" sz="1200" b="1" kern="1200" dirty="0" err="1" smtClean="0">
                <a:solidFill>
                  <a:schemeClr val="tx1"/>
                </a:solidFill>
                <a:effectLst/>
                <a:latin typeface="+mn-lt"/>
                <a:ea typeface="+mn-ea"/>
                <a:cs typeface="+mn-cs"/>
              </a:rPr>
              <a:t>E</a:t>
            </a:r>
            <a:r>
              <a:rPr lang="es-ES" sz="1200" b="1" i="1" kern="1200" dirty="0" err="1" smtClean="0">
                <a:solidFill>
                  <a:schemeClr val="tx1"/>
                </a:solidFill>
                <a:effectLst/>
                <a:latin typeface="+mn-lt"/>
                <a:ea typeface="+mn-ea"/>
                <a:cs typeface="+mn-cs"/>
              </a:rPr>
              <a:t>scherichia</a:t>
            </a:r>
            <a:r>
              <a:rPr lang="es-ES" sz="1200" b="1" i="1" kern="1200" dirty="0" smtClean="0">
                <a:solidFill>
                  <a:schemeClr val="tx1"/>
                </a:solidFill>
                <a:effectLst/>
                <a:latin typeface="+mn-lt"/>
                <a:ea typeface="+mn-ea"/>
                <a:cs typeface="+mn-cs"/>
              </a:rPr>
              <a:t> </a:t>
            </a:r>
            <a:r>
              <a:rPr lang="es-ES" sz="1200" b="1" i="1" kern="1200" dirty="0" err="1" smtClean="0">
                <a:solidFill>
                  <a:schemeClr val="tx1"/>
                </a:solidFill>
                <a:effectLst/>
                <a:latin typeface="+mn-lt"/>
                <a:ea typeface="+mn-ea"/>
                <a:cs typeface="+mn-cs"/>
              </a:rPr>
              <a:t>coli</a:t>
            </a:r>
            <a:r>
              <a:rPr lang="es-ES" sz="1200" kern="1200" dirty="0" smtClean="0">
                <a:solidFill>
                  <a:schemeClr val="tx1"/>
                </a:solidFill>
                <a:effectLst/>
                <a:latin typeface="+mn-lt"/>
                <a:ea typeface="+mn-ea"/>
                <a:cs typeface="+mn-cs"/>
              </a:rPr>
              <a:t> (</a:t>
            </a:r>
            <a:r>
              <a:rPr lang="es-ES" sz="1200" i="1" kern="1200" dirty="0" smtClean="0">
                <a:solidFill>
                  <a:schemeClr val="tx1"/>
                </a:solidFill>
                <a:effectLst/>
                <a:latin typeface="+mn-lt"/>
                <a:ea typeface="+mn-ea"/>
                <a:cs typeface="+mn-cs"/>
              </a:rPr>
              <a:t>E</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coli</a:t>
            </a:r>
            <a:r>
              <a:rPr lang="es-ES" sz="1200" kern="1200" dirty="0" smtClean="0">
                <a:solidFill>
                  <a:schemeClr val="tx1"/>
                </a:solidFill>
                <a:effectLst/>
                <a:latin typeface="+mn-lt"/>
                <a:ea typeface="+mn-ea"/>
                <a:cs typeface="+mn-cs"/>
              </a:rPr>
              <a:t>) es una bacteria que se encuentra normalmente en el intestino del ser humano y de los animales de sangre caliente.</a:t>
            </a:r>
          </a:p>
          <a:p>
            <a:r>
              <a:rPr lang="es-ES" sz="1200" b="1" kern="1200" dirty="0" smtClean="0">
                <a:solidFill>
                  <a:schemeClr val="tx1"/>
                </a:solidFill>
                <a:effectLst/>
                <a:latin typeface="+mn-lt"/>
                <a:ea typeface="+mn-ea"/>
                <a:cs typeface="+mn-cs"/>
              </a:rPr>
              <a:t>Anticuerpo monoclonal </a:t>
            </a:r>
            <a:r>
              <a:rPr lang="es-ES" sz="1200" kern="1200" dirty="0" smtClean="0">
                <a:solidFill>
                  <a:schemeClr val="tx1"/>
                </a:solidFill>
                <a:effectLst/>
                <a:latin typeface="+mn-lt"/>
                <a:ea typeface="+mn-ea"/>
                <a:cs typeface="+mn-cs"/>
              </a:rPr>
              <a:t>anticuerpo homogéneo producido por una célula híbrida producto de la fusión de un clon de linfocitos B descendiente de una sola y única célula madre y una célula plasmática tumoral</a:t>
            </a:r>
          </a:p>
          <a:p>
            <a:endParaRPr lang="es-ES" dirty="0"/>
          </a:p>
        </p:txBody>
      </p:sp>
      <p:sp>
        <p:nvSpPr>
          <p:cNvPr id="4" name="Marcador de número de diapositiva 3"/>
          <p:cNvSpPr>
            <a:spLocks noGrp="1"/>
          </p:cNvSpPr>
          <p:nvPr>
            <p:ph type="sldNum" sz="quarter" idx="10"/>
          </p:nvPr>
        </p:nvSpPr>
        <p:spPr/>
        <p:txBody>
          <a:bodyPr/>
          <a:lstStyle/>
          <a:p>
            <a:fld id="{7750274B-2436-4BBA-8268-7C55238AFCE2}" type="slidenum">
              <a:rPr lang="es-MX" smtClean="0"/>
              <a:t>17</a:t>
            </a:fld>
            <a:endParaRPr lang="es-MX"/>
          </a:p>
        </p:txBody>
      </p:sp>
    </p:spTree>
    <p:extLst>
      <p:ext uri="{BB962C8B-B14F-4D97-AF65-F5344CB8AC3E}">
        <p14:creationId xmlns:p14="http://schemas.microsoft.com/office/powerpoint/2010/main" val="346350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 </a:t>
            </a:r>
          </a:p>
          <a:p>
            <a:r>
              <a:rPr lang="es-MX" sz="1200" kern="1200" cap="all" dirty="0" smtClean="0">
                <a:solidFill>
                  <a:schemeClr val="tx1"/>
                </a:solidFill>
                <a:effectLst/>
                <a:latin typeface="+mn-lt"/>
                <a:ea typeface="+mn-ea"/>
                <a:cs typeface="+mn-cs"/>
              </a:rPr>
              <a:t>MODELOS ANIMALES ACTUALES PARA EL ESTUDIO DE LA INFECCION POR VHC </a:t>
            </a:r>
            <a:endParaRPr lang="es-ES" sz="1200" kern="1200" cap="all"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Actualmente, el progreso sustancial fue logrado estableciendo dos modelos de ratón para la infección del VHC vía ratones genéticamente humanizados. En este experimento ratones </a:t>
            </a:r>
            <a:r>
              <a:rPr lang="es-MX" sz="1200" kern="1200" dirty="0" err="1" smtClean="0">
                <a:solidFill>
                  <a:schemeClr val="tx1"/>
                </a:solidFill>
                <a:effectLst/>
                <a:latin typeface="+mn-lt"/>
                <a:ea typeface="+mn-ea"/>
                <a:cs typeface="+mn-cs"/>
              </a:rPr>
              <a:t>inmunocompetentes</a:t>
            </a:r>
            <a:r>
              <a:rPr lang="es-MX" sz="1200" kern="1200" dirty="0" smtClean="0">
                <a:solidFill>
                  <a:schemeClr val="tx1"/>
                </a:solidFill>
                <a:effectLst/>
                <a:latin typeface="+mn-lt"/>
                <a:ea typeface="+mn-ea"/>
                <a:cs typeface="+mn-cs"/>
              </a:rPr>
              <a:t> fueron </a:t>
            </a:r>
            <a:r>
              <a:rPr lang="es-MX" sz="1200" kern="1200" dirty="0" err="1" smtClean="0">
                <a:solidFill>
                  <a:schemeClr val="tx1"/>
                </a:solidFill>
                <a:effectLst/>
                <a:latin typeface="+mn-lt"/>
                <a:ea typeface="+mn-ea"/>
                <a:cs typeface="+mn-cs"/>
              </a:rPr>
              <a:t>transducidos</a:t>
            </a:r>
            <a:r>
              <a:rPr lang="es-MX" sz="1200" kern="1200" dirty="0" smtClean="0">
                <a:solidFill>
                  <a:schemeClr val="tx1"/>
                </a:solidFill>
                <a:effectLst/>
                <a:latin typeface="+mn-lt"/>
                <a:ea typeface="+mn-ea"/>
                <a:cs typeface="+mn-cs"/>
              </a:rPr>
              <a:t> usando vectores virales que contenían la información genética de cuanto proteínas humanas involucradas en la adsorción y entrada del VHC en los hepatocitos (CD81, SR-BI, CLDN1, OCLN).  Este procedimiento de humanización permitió a los autores infectar los ratones </a:t>
            </a:r>
            <a:r>
              <a:rPr lang="es-MX" sz="1200" kern="1200" dirty="0" err="1" smtClean="0">
                <a:solidFill>
                  <a:schemeClr val="tx1"/>
                </a:solidFill>
                <a:effectLst/>
                <a:latin typeface="+mn-lt"/>
                <a:ea typeface="+mn-ea"/>
                <a:cs typeface="+mn-cs"/>
              </a:rPr>
              <a:t>transducidos</a:t>
            </a:r>
            <a:r>
              <a:rPr lang="es-MX" sz="1200" kern="1200" dirty="0" smtClean="0">
                <a:solidFill>
                  <a:schemeClr val="tx1"/>
                </a:solidFill>
                <a:effectLst/>
                <a:latin typeface="+mn-lt"/>
                <a:ea typeface="+mn-ea"/>
                <a:cs typeface="+mn-cs"/>
              </a:rPr>
              <a:t> con el VHC. A pesar de que este modelo de ratón no permite la completa replicación del VHC en los hepatocitos </a:t>
            </a:r>
            <a:r>
              <a:rPr lang="es-MX" sz="1200" kern="1200" dirty="0" err="1" smtClean="0">
                <a:solidFill>
                  <a:schemeClr val="tx1"/>
                </a:solidFill>
                <a:effectLst/>
                <a:latin typeface="+mn-lt"/>
                <a:ea typeface="+mn-ea"/>
                <a:cs typeface="+mn-cs"/>
              </a:rPr>
              <a:t>murinos</a:t>
            </a:r>
            <a:r>
              <a:rPr lang="es-MX" sz="1200" kern="1200" dirty="0" smtClean="0">
                <a:solidFill>
                  <a:schemeClr val="tx1"/>
                </a:solidFill>
                <a:effectLst/>
                <a:latin typeface="+mn-lt"/>
                <a:ea typeface="+mn-ea"/>
                <a:cs typeface="+mn-cs"/>
              </a:rPr>
              <a:t>, es útil para investigar los primeros pasos en la infección del VHC </a:t>
            </a:r>
            <a:r>
              <a:rPr lang="es-MX" sz="1200" i="1" kern="1200" dirty="0" smtClean="0">
                <a:solidFill>
                  <a:schemeClr val="tx1"/>
                </a:solidFill>
                <a:effectLst/>
                <a:latin typeface="+mn-lt"/>
                <a:ea typeface="+mn-ea"/>
                <a:cs typeface="+mn-cs"/>
              </a:rPr>
              <a:t>in vivo</a:t>
            </a:r>
            <a:r>
              <a:rPr lang="es-MX" sz="1200" kern="1200" dirty="0" smtClean="0">
                <a:solidFill>
                  <a:schemeClr val="tx1"/>
                </a:solidFill>
                <a:effectLst/>
                <a:latin typeface="+mn-lt"/>
                <a:ea typeface="+mn-ea"/>
                <a:cs typeface="+mn-cs"/>
              </a:rPr>
              <a:t>. Además, este acercamiento podría ser conveniente para la evaluación de inhibidores de entrada del VHC y candidatos a vacuna.</a:t>
            </a:r>
            <a:endParaRPr lang="es-ES"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7750274B-2436-4BBA-8268-7C55238AFCE2}" type="slidenum">
              <a:rPr lang="es-MX" smtClean="0"/>
              <a:t>18</a:t>
            </a:fld>
            <a:endParaRPr lang="es-MX"/>
          </a:p>
        </p:txBody>
      </p:sp>
    </p:spTree>
    <p:extLst>
      <p:ext uri="{BB962C8B-B14F-4D97-AF65-F5344CB8AC3E}">
        <p14:creationId xmlns:p14="http://schemas.microsoft.com/office/powerpoint/2010/main" val="742956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kern="1200" dirty="0" smtClean="0">
                <a:solidFill>
                  <a:schemeClr val="tx1"/>
                </a:solidFill>
                <a:effectLst/>
                <a:latin typeface="+mn-lt"/>
                <a:ea typeface="+mn-ea"/>
                <a:cs typeface="+mn-cs"/>
              </a:rPr>
              <a:t>CONCLUSIÓN</a:t>
            </a:r>
            <a:endParaRPr lang="es-ES" sz="1200" b="1"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virus de la hepatitis debido a su gran prevalencia en el mundo, se ha convertido en uno de los virus mayormente estudiados, encontrando </a:t>
            </a:r>
            <a:r>
              <a:rPr lang="es-MX" sz="1200" kern="1200" dirty="0" err="1" smtClean="0">
                <a:solidFill>
                  <a:schemeClr val="tx1"/>
                </a:solidFill>
                <a:effectLst/>
                <a:latin typeface="+mn-lt"/>
                <a:ea typeface="+mn-ea"/>
                <a:cs typeface="+mn-cs"/>
              </a:rPr>
              <a:t>asi</a:t>
            </a:r>
            <a:r>
              <a:rPr lang="es-MX" sz="1200" kern="1200" dirty="0" smtClean="0">
                <a:solidFill>
                  <a:schemeClr val="tx1"/>
                </a:solidFill>
                <a:effectLst/>
                <a:latin typeface="+mn-lt"/>
                <a:ea typeface="+mn-ea"/>
                <a:cs typeface="+mn-cs"/>
              </a:rPr>
              <a:t> alrededor de seis genotipos y más de 100 subtipos distribuidos globalmente.</a:t>
            </a:r>
            <a:endParaRPr lang="es-E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Sin embargo, su </a:t>
            </a:r>
            <a:r>
              <a:rPr lang="es-MX" sz="1200" kern="1200" dirty="0" err="1" smtClean="0">
                <a:solidFill>
                  <a:schemeClr val="tx1"/>
                </a:solidFill>
                <a:effectLst/>
                <a:latin typeface="+mn-lt"/>
                <a:ea typeface="+mn-ea"/>
                <a:cs typeface="+mn-cs"/>
              </a:rPr>
              <a:t>taxonomia</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asi</a:t>
            </a:r>
            <a:r>
              <a:rPr lang="es-MX" sz="1200" kern="1200" dirty="0" smtClean="0">
                <a:solidFill>
                  <a:schemeClr val="tx1"/>
                </a:solidFill>
                <a:effectLst/>
                <a:latin typeface="+mn-lt"/>
                <a:ea typeface="+mn-ea"/>
                <a:cs typeface="+mn-cs"/>
              </a:rPr>
              <a:t> como sus </a:t>
            </a:r>
            <a:r>
              <a:rPr lang="es-MX" sz="1200" kern="1200" dirty="0" err="1" smtClean="0">
                <a:solidFill>
                  <a:schemeClr val="tx1"/>
                </a:solidFill>
                <a:effectLst/>
                <a:latin typeface="+mn-lt"/>
                <a:ea typeface="+mn-ea"/>
                <a:cs typeface="+mn-cs"/>
              </a:rPr>
              <a:t>caracteristicas</a:t>
            </a:r>
            <a:r>
              <a:rPr lang="es-MX" sz="1200" kern="1200" dirty="0" smtClean="0">
                <a:solidFill>
                  <a:schemeClr val="tx1"/>
                </a:solidFill>
                <a:effectLst/>
                <a:latin typeface="+mn-lt"/>
                <a:ea typeface="+mn-ea"/>
                <a:cs typeface="+mn-cs"/>
              </a:rPr>
              <a:t> impiden a los investigadores, el estudio correcto y completo de este virus. Por lo cual, aún cuando el VHC continúa </a:t>
            </a:r>
            <a:r>
              <a:rPr lang="es-MX" sz="1200" kern="1200" dirty="0" err="1" smtClean="0">
                <a:solidFill>
                  <a:schemeClr val="tx1"/>
                </a:solidFill>
                <a:effectLst/>
                <a:latin typeface="+mn-lt"/>
                <a:ea typeface="+mn-ea"/>
                <a:cs typeface="+mn-cs"/>
              </a:rPr>
              <a:t>resistiéndosee</a:t>
            </a:r>
            <a:r>
              <a:rPr lang="es-MX" sz="1200" kern="1200" dirty="0" smtClean="0">
                <a:solidFill>
                  <a:schemeClr val="tx1"/>
                </a:solidFill>
                <a:effectLst/>
                <a:latin typeface="+mn-lt"/>
                <a:ea typeface="+mn-ea"/>
                <a:cs typeface="+mn-cs"/>
              </a:rPr>
              <a:t> a muchos de los estudios tradicionales en Virología, la información obtenida durante los 15 años transcurridos desde su </a:t>
            </a:r>
            <a:r>
              <a:rPr lang="es-MX" sz="1200" kern="1200" dirty="0" err="1" smtClean="0">
                <a:solidFill>
                  <a:schemeClr val="tx1"/>
                </a:solidFill>
                <a:effectLst/>
                <a:latin typeface="+mn-lt"/>
                <a:ea typeface="+mn-ea"/>
                <a:cs typeface="+mn-cs"/>
              </a:rPr>
              <a:t>descrubrimiento</a:t>
            </a:r>
            <a:r>
              <a:rPr lang="es-MX" sz="1200" kern="1200" dirty="0" smtClean="0">
                <a:solidFill>
                  <a:schemeClr val="tx1"/>
                </a:solidFill>
                <a:effectLst/>
                <a:latin typeface="+mn-lt"/>
                <a:ea typeface="+mn-ea"/>
                <a:cs typeface="+mn-cs"/>
              </a:rPr>
              <a:t> ha proporcionado ya muchos conocimientos trascendentes para la Medicina y la Salud Pública.</a:t>
            </a:r>
            <a:endParaRPr lang="es-E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Además la identificación de los genotipos han sido de gran ayuda para comprender mejor la epidemiología de la infección y vislumbrar el mecanismo que utiliza el VHC para persistir y establecer la infección crónica, lo que llevara a la obtención de estrategias preventivas más eficaces que las actuales.</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7750274B-2436-4BBA-8268-7C55238AFCE2}" type="slidenum">
              <a:rPr lang="es-MX" smtClean="0"/>
              <a:t>19</a:t>
            </a:fld>
            <a:endParaRPr lang="es-MX"/>
          </a:p>
        </p:txBody>
      </p:sp>
    </p:spTree>
    <p:extLst>
      <p:ext uri="{BB962C8B-B14F-4D97-AF65-F5344CB8AC3E}">
        <p14:creationId xmlns:p14="http://schemas.microsoft.com/office/powerpoint/2010/main" val="2300004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750274B-2436-4BBA-8268-7C55238AFCE2}" type="slidenum">
              <a:rPr lang="es-MX" smtClean="0"/>
              <a:t>21</a:t>
            </a:fld>
            <a:endParaRPr lang="es-MX"/>
          </a:p>
        </p:txBody>
      </p:sp>
    </p:spTree>
    <p:extLst>
      <p:ext uri="{BB962C8B-B14F-4D97-AF65-F5344CB8AC3E}">
        <p14:creationId xmlns:p14="http://schemas.microsoft.com/office/powerpoint/2010/main" val="142572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750274B-2436-4BBA-8268-7C55238AFCE2}" type="slidenum">
              <a:rPr lang="es-MX" smtClean="0"/>
              <a:t>4</a:t>
            </a:fld>
            <a:endParaRPr lang="es-MX"/>
          </a:p>
        </p:txBody>
      </p:sp>
    </p:spTree>
    <p:extLst>
      <p:ext uri="{BB962C8B-B14F-4D97-AF65-F5344CB8AC3E}">
        <p14:creationId xmlns:p14="http://schemas.microsoft.com/office/powerpoint/2010/main" val="161189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El virus de la hepatitis C (VHC) es un miembro del género </a:t>
            </a:r>
            <a:r>
              <a:rPr lang="es-MX" sz="1200" i="1" kern="1200" dirty="0" err="1" smtClean="0">
                <a:solidFill>
                  <a:schemeClr val="tx1"/>
                </a:solidFill>
                <a:effectLst/>
                <a:latin typeface="+mn-lt"/>
                <a:ea typeface="+mn-ea"/>
                <a:cs typeface="+mn-cs"/>
              </a:rPr>
              <a:t>hepacivirus</a:t>
            </a:r>
            <a:r>
              <a:rPr lang="es-MX" sz="1200" kern="1200" dirty="0" smtClean="0">
                <a:solidFill>
                  <a:schemeClr val="tx1"/>
                </a:solidFill>
                <a:effectLst/>
                <a:latin typeface="+mn-lt"/>
                <a:ea typeface="+mn-ea"/>
                <a:cs typeface="+mn-cs"/>
              </a:rPr>
              <a:t> dentro de la familia </a:t>
            </a:r>
            <a:r>
              <a:rPr lang="es-MX" sz="1200" i="1" kern="1200" dirty="0" err="1" smtClean="0">
                <a:solidFill>
                  <a:schemeClr val="tx1"/>
                </a:solidFill>
                <a:effectLst/>
                <a:latin typeface="+mn-lt"/>
                <a:ea typeface="+mn-ea"/>
                <a:cs typeface="+mn-cs"/>
              </a:rPr>
              <a:t>Flaviviridae</a:t>
            </a:r>
            <a:r>
              <a:rPr lang="es-MX" sz="1200" kern="1200" dirty="0" smtClean="0">
                <a:solidFill>
                  <a:schemeClr val="tx1"/>
                </a:solidFill>
                <a:effectLst/>
                <a:latin typeface="+mn-lt"/>
                <a:ea typeface="+mn-ea"/>
                <a:cs typeface="+mn-cs"/>
              </a:rPr>
              <a:t>, posee una envoltura pequeña y esta formado por ARN de cadena sencilla de sentido positivo, con aproximadamente 9,600 bases. </a:t>
            </a:r>
            <a:endParaRPr lang="es-MX"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750274B-2436-4BBA-8268-7C55238AFCE2}" type="slidenum">
              <a:rPr lang="es-MX" smtClean="0"/>
              <a:t>5</a:t>
            </a:fld>
            <a:endParaRPr lang="es-MX"/>
          </a:p>
        </p:txBody>
      </p:sp>
    </p:spTree>
    <p:extLst>
      <p:ext uri="{BB962C8B-B14F-4D97-AF65-F5344CB8AC3E}">
        <p14:creationId xmlns:p14="http://schemas.microsoft.com/office/powerpoint/2010/main" val="248377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Cuenta con seis genotipos principales y 67 subtipos, dentro de los cuales los genotipos se </a:t>
            </a:r>
            <a:r>
              <a:rPr lang="es-MX" sz="1200" kern="1200" dirty="0" err="1" smtClean="0">
                <a:solidFill>
                  <a:schemeClr val="tx1"/>
                </a:solidFill>
                <a:effectLst/>
                <a:latin typeface="+mn-lt"/>
                <a:ea typeface="+mn-ea"/>
                <a:cs typeface="+mn-cs"/>
              </a:rPr>
              <a:t>reprentan</a:t>
            </a:r>
            <a:r>
              <a:rPr lang="es-MX" sz="1200" kern="1200" dirty="0" smtClean="0">
                <a:solidFill>
                  <a:schemeClr val="tx1"/>
                </a:solidFill>
                <a:effectLst/>
                <a:latin typeface="+mn-lt"/>
                <a:ea typeface="+mn-ea"/>
                <a:cs typeface="+mn-cs"/>
              </a:rPr>
              <a:t> por </a:t>
            </a:r>
            <a:r>
              <a:rPr lang="es-MX" sz="1200" kern="1200" dirty="0" err="1" smtClean="0">
                <a:solidFill>
                  <a:schemeClr val="tx1"/>
                </a:solidFill>
                <a:effectLst/>
                <a:latin typeface="+mn-lt"/>
                <a:ea typeface="+mn-ea"/>
                <a:cs typeface="+mn-cs"/>
              </a:rPr>
              <a:t>numeros</a:t>
            </a:r>
            <a:r>
              <a:rPr lang="es-MX" sz="1200" kern="1200" dirty="0" smtClean="0">
                <a:solidFill>
                  <a:schemeClr val="tx1"/>
                </a:solidFill>
                <a:effectLst/>
                <a:latin typeface="+mn-lt"/>
                <a:ea typeface="+mn-ea"/>
                <a:cs typeface="+mn-cs"/>
              </a:rPr>
              <a:t> y los subtipos por letras, teniendo de esta manera que los genotipos difieren entre sí en 25 a 35% al nivel del nucleótido; los subtipos difieren entre sí en 15 a 25% (</a:t>
            </a:r>
            <a:r>
              <a:rPr lang="es-MX" sz="1200" kern="1200" dirty="0" err="1" smtClean="0">
                <a:solidFill>
                  <a:schemeClr val="tx1"/>
                </a:solidFill>
                <a:effectLst/>
                <a:latin typeface="+mn-lt"/>
                <a:ea typeface="+mn-ea"/>
                <a:cs typeface="+mn-cs"/>
              </a:rPr>
              <a:t>Jawetz</a:t>
            </a:r>
            <a:r>
              <a:rPr lang="es-MX" sz="1200" kern="1200" dirty="0" smtClean="0">
                <a:solidFill>
                  <a:schemeClr val="tx1"/>
                </a:solidFill>
                <a:effectLst/>
                <a:latin typeface="+mn-lt"/>
                <a:ea typeface="+mn-ea"/>
                <a:cs typeface="+mn-cs"/>
              </a:rPr>
              <a:t> , </a:t>
            </a:r>
            <a:r>
              <a:rPr lang="es-MX" sz="1200" kern="1200" dirty="0" err="1" smtClean="0">
                <a:solidFill>
                  <a:schemeClr val="tx1"/>
                </a:solidFill>
                <a:effectLst/>
                <a:latin typeface="+mn-lt"/>
                <a:ea typeface="+mn-ea"/>
                <a:cs typeface="+mn-cs"/>
              </a:rPr>
              <a:t>Melnick</a:t>
            </a:r>
            <a:r>
              <a:rPr lang="es-MX" sz="1200" kern="1200" dirty="0" smtClean="0">
                <a:solidFill>
                  <a:schemeClr val="tx1"/>
                </a:solidFill>
                <a:effectLst/>
                <a:latin typeface="+mn-lt"/>
                <a:ea typeface="+mn-ea"/>
                <a:cs typeface="+mn-cs"/>
              </a:rPr>
              <a:t>, &amp; </a:t>
            </a:r>
            <a:r>
              <a:rPr lang="es-MX" sz="1200" kern="1200" dirty="0" err="1" smtClean="0">
                <a:solidFill>
                  <a:schemeClr val="tx1"/>
                </a:solidFill>
                <a:effectLst/>
                <a:latin typeface="+mn-lt"/>
                <a:ea typeface="+mn-ea"/>
                <a:cs typeface="+mn-cs"/>
              </a:rPr>
              <a:t>Adelberg</a:t>
            </a:r>
            <a:r>
              <a:rPr lang="es-MX" sz="1200" kern="1200" dirty="0" smtClean="0">
                <a:solidFill>
                  <a:schemeClr val="tx1"/>
                </a:solidFill>
                <a:effectLst/>
                <a:latin typeface="+mn-lt"/>
                <a:ea typeface="+mn-ea"/>
                <a:cs typeface="+mn-cs"/>
              </a:rPr>
              <a:t> , 2011)</a:t>
            </a:r>
            <a:endParaRPr lang="es-MX" dirty="0"/>
          </a:p>
        </p:txBody>
      </p:sp>
      <p:sp>
        <p:nvSpPr>
          <p:cNvPr id="4" name="3 Marcador de número de diapositiva"/>
          <p:cNvSpPr>
            <a:spLocks noGrp="1"/>
          </p:cNvSpPr>
          <p:nvPr>
            <p:ph type="sldNum" sz="quarter" idx="10"/>
          </p:nvPr>
        </p:nvSpPr>
        <p:spPr/>
        <p:txBody>
          <a:bodyPr/>
          <a:lstStyle/>
          <a:p>
            <a:fld id="{7750274B-2436-4BBA-8268-7C55238AFCE2}" type="slidenum">
              <a:rPr lang="es-MX" smtClean="0"/>
              <a:t>6</a:t>
            </a:fld>
            <a:endParaRPr lang="es-MX"/>
          </a:p>
        </p:txBody>
      </p:sp>
    </p:spTree>
    <p:extLst>
      <p:ext uri="{BB962C8B-B14F-4D97-AF65-F5344CB8AC3E}">
        <p14:creationId xmlns:p14="http://schemas.microsoft.com/office/powerpoint/2010/main" val="66016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El análisis estructural de </a:t>
            </a:r>
            <a:r>
              <a:rPr lang="es-MX" sz="1200" kern="1200" dirty="0" err="1" smtClean="0">
                <a:solidFill>
                  <a:schemeClr val="tx1"/>
                </a:solidFill>
                <a:effectLst/>
                <a:latin typeface="+mn-lt"/>
                <a:ea typeface="+mn-ea"/>
                <a:cs typeface="+mn-cs"/>
              </a:rPr>
              <a:t>viriones</a:t>
            </a:r>
            <a:r>
              <a:rPr lang="es-MX" sz="1200" kern="1200" dirty="0" smtClean="0">
                <a:solidFill>
                  <a:schemeClr val="tx1"/>
                </a:solidFill>
                <a:effectLst/>
                <a:latin typeface="+mn-lt"/>
                <a:ea typeface="+mn-ea"/>
                <a:cs typeface="+mn-cs"/>
              </a:rPr>
              <a:t> del VHC hoy en día es muy limitado, debido a que el virus es difícil de cultivar en los sistemas de cultivo de células, un requisito previo para la obtención de </a:t>
            </a:r>
            <a:r>
              <a:rPr lang="es-MX" sz="1200" kern="1200" dirty="0" err="1" smtClean="0">
                <a:solidFill>
                  <a:schemeClr val="tx1"/>
                </a:solidFill>
                <a:effectLst/>
                <a:latin typeface="+mn-lt"/>
                <a:ea typeface="+mn-ea"/>
                <a:cs typeface="+mn-cs"/>
              </a:rPr>
              <a:t>viriones</a:t>
            </a:r>
            <a:r>
              <a:rPr lang="es-MX" sz="1200" kern="1200" dirty="0" smtClean="0">
                <a:solidFill>
                  <a:schemeClr val="tx1"/>
                </a:solidFill>
                <a:effectLst/>
                <a:latin typeface="+mn-lt"/>
                <a:ea typeface="+mn-ea"/>
                <a:cs typeface="+mn-cs"/>
              </a:rPr>
              <a:t> suficientes para microscopía electrónica. Por otra parte, las partículas de virus derivados del suero se asocian con lipoproteínas de baja densidad en suero, lo que hace difícil para aislar los </a:t>
            </a:r>
            <a:r>
              <a:rPr lang="es-MX" sz="1200" kern="1200" dirty="0" err="1" smtClean="0">
                <a:solidFill>
                  <a:schemeClr val="tx1"/>
                </a:solidFill>
                <a:effectLst/>
                <a:latin typeface="+mn-lt"/>
                <a:ea typeface="+mn-ea"/>
                <a:cs typeface="+mn-cs"/>
              </a:rPr>
              <a:t>viriones</a:t>
            </a:r>
            <a:r>
              <a:rPr lang="es-MX" sz="1200" kern="1200" dirty="0" smtClean="0">
                <a:solidFill>
                  <a:schemeClr val="tx1"/>
                </a:solidFill>
                <a:effectLst/>
                <a:latin typeface="+mn-lt"/>
                <a:ea typeface="+mn-ea"/>
                <a:cs typeface="+mn-cs"/>
              </a:rPr>
              <a:t> de suero / plasma de los sujetos infectados por ultra centrifugación.</a:t>
            </a:r>
            <a:endParaRPr lang="es-E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A pesar de esto, estudios sugieren que el VHC tiene un diámetro de 55-65 </a:t>
            </a:r>
            <a:r>
              <a:rPr lang="es-MX" sz="1200" kern="1200" dirty="0" err="1" smtClean="0">
                <a:solidFill>
                  <a:schemeClr val="tx1"/>
                </a:solidFill>
                <a:effectLst/>
                <a:latin typeface="+mn-lt"/>
                <a:ea typeface="+mn-ea"/>
                <a:cs typeface="+mn-cs"/>
              </a:rPr>
              <a:t>nm</a:t>
            </a:r>
            <a:r>
              <a:rPr lang="es-MX" sz="1200" kern="1200" dirty="0" smtClean="0">
                <a:solidFill>
                  <a:schemeClr val="tx1"/>
                </a:solidFill>
                <a:effectLst/>
                <a:latin typeface="+mn-lt"/>
                <a:ea typeface="+mn-ea"/>
                <a:cs typeface="+mn-cs"/>
              </a:rPr>
              <a:t> confirmando la predicción del agente de NANBH mediante ultrafiltración</a:t>
            </a:r>
            <a:r>
              <a:rPr lang="es-ES" sz="1200" kern="1200" dirty="0" smtClean="0">
                <a:solidFill>
                  <a:schemeClr val="tx1"/>
                </a:solidFill>
                <a:effectLst/>
                <a:latin typeface="+mn-lt"/>
                <a:ea typeface="+mn-ea"/>
                <a:cs typeface="+mn-cs"/>
              </a:rPr>
              <a:t>.</a:t>
            </a:r>
          </a:p>
        </p:txBody>
      </p:sp>
      <p:sp>
        <p:nvSpPr>
          <p:cNvPr id="4" name="3 Marcador de número de diapositiva"/>
          <p:cNvSpPr>
            <a:spLocks noGrp="1"/>
          </p:cNvSpPr>
          <p:nvPr>
            <p:ph type="sldNum" sz="quarter" idx="10"/>
          </p:nvPr>
        </p:nvSpPr>
        <p:spPr/>
        <p:txBody>
          <a:bodyPr/>
          <a:lstStyle/>
          <a:p>
            <a:fld id="{7750274B-2436-4BBA-8268-7C55238AFCE2}" type="slidenum">
              <a:rPr lang="es-MX" smtClean="0"/>
              <a:t>7</a:t>
            </a:fld>
            <a:endParaRPr lang="es-MX"/>
          </a:p>
        </p:txBody>
      </p:sp>
    </p:spTree>
    <p:extLst>
      <p:ext uri="{BB962C8B-B14F-4D97-AF65-F5344CB8AC3E}">
        <p14:creationId xmlns:p14="http://schemas.microsoft.com/office/powerpoint/2010/main" val="295134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Al igual que otros virus, el virus de la hepatitis C sirve como mensajero de ARN (</a:t>
            </a:r>
            <a:r>
              <a:rPr lang="es-ES" sz="1200" kern="1200" dirty="0" err="1" smtClean="0">
                <a:solidFill>
                  <a:schemeClr val="tx1"/>
                </a:solidFill>
                <a:effectLst/>
                <a:latin typeface="+mn-lt"/>
                <a:ea typeface="+mn-ea"/>
                <a:cs typeface="+mn-cs"/>
              </a:rPr>
              <a:t>mRNA</a:t>
            </a:r>
            <a:r>
              <a:rPr lang="es-ES" sz="1200" kern="1200" dirty="0" smtClean="0">
                <a:solidFill>
                  <a:schemeClr val="tx1"/>
                </a:solidFill>
                <a:effectLst/>
                <a:latin typeface="+mn-lt"/>
                <a:ea typeface="+mn-ea"/>
                <a:cs typeface="+mn-cs"/>
              </a:rPr>
              <a:t>) por la translación de </a:t>
            </a:r>
            <a:r>
              <a:rPr lang="es-ES" sz="1200" kern="1200" dirty="0" err="1" smtClean="0">
                <a:solidFill>
                  <a:schemeClr val="tx1"/>
                </a:solidFill>
                <a:effectLst/>
                <a:latin typeface="+mn-lt"/>
                <a:ea typeface="+mn-ea"/>
                <a:cs typeface="+mn-cs"/>
              </a:rPr>
              <a:t>proteinas</a:t>
            </a:r>
            <a:r>
              <a:rPr lang="es-ES" sz="1200" kern="1200" dirty="0" smtClean="0">
                <a:solidFill>
                  <a:schemeClr val="tx1"/>
                </a:solidFill>
                <a:effectLst/>
                <a:latin typeface="+mn-lt"/>
                <a:ea typeface="+mn-ea"/>
                <a:cs typeface="+mn-cs"/>
              </a:rPr>
              <a:t> virales. La </a:t>
            </a:r>
            <a:r>
              <a:rPr lang="es-MX"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linea</a:t>
            </a:r>
            <a:r>
              <a:rPr lang="es-ES" sz="1200" kern="1200" dirty="0" smtClean="0">
                <a:solidFill>
                  <a:schemeClr val="tx1"/>
                </a:solidFill>
                <a:effectLst/>
                <a:latin typeface="+mn-lt"/>
                <a:ea typeface="+mn-ea"/>
                <a:cs typeface="+mn-cs"/>
              </a:rPr>
              <a:t> molecular contiene un solo marco abierto de lectura (ORF), codificado por un precursor de </a:t>
            </a:r>
            <a:r>
              <a:rPr lang="es-ES" sz="1200" kern="1200" dirty="0" err="1" smtClean="0">
                <a:solidFill>
                  <a:schemeClr val="tx1"/>
                </a:solidFill>
                <a:effectLst/>
                <a:latin typeface="+mn-lt"/>
                <a:ea typeface="+mn-ea"/>
                <a:cs typeface="+mn-cs"/>
              </a:rPr>
              <a:t>poliproteinas</a:t>
            </a:r>
            <a:r>
              <a:rPr lang="es-ES" sz="1200" kern="1200" dirty="0" smtClean="0">
                <a:solidFill>
                  <a:schemeClr val="tx1"/>
                </a:solidFill>
                <a:effectLst/>
                <a:latin typeface="+mn-lt"/>
                <a:ea typeface="+mn-ea"/>
                <a:cs typeface="+mn-cs"/>
              </a:rPr>
              <a:t> de aproximadamente 3000 aminoácidos. Durante la replicación viral la </a:t>
            </a:r>
            <a:r>
              <a:rPr lang="es-ES" sz="1200" kern="1200" dirty="0" err="1" smtClean="0">
                <a:solidFill>
                  <a:schemeClr val="tx1"/>
                </a:solidFill>
                <a:effectLst/>
                <a:latin typeface="+mn-lt"/>
                <a:ea typeface="+mn-ea"/>
                <a:cs typeface="+mn-cs"/>
              </a:rPr>
              <a:t>poliproteina</a:t>
            </a:r>
            <a:r>
              <a:rPr lang="es-ES" sz="1200" kern="1200" dirty="0" smtClean="0">
                <a:solidFill>
                  <a:schemeClr val="tx1"/>
                </a:solidFill>
                <a:effectLst/>
                <a:latin typeface="+mn-lt"/>
                <a:ea typeface="+mn-ea"/>
                <a:cs typeface="+mn-cs"/>
              </a:rPr>
              <a:t> es escindida con enzimas dentro de tres </a:t>
            </a:r>
            <a:r>
              <a:rPr lang="es-ES" sz="1200" kern="1200" dirty="0" err="1" smtClean="0">
                <a:solidFill>
                  <a:schemeClr val="tx1"/>
                </a:solidFill>
                <a:effectLst/>
                <a:latin typeface="+mn-lt"/>
                <a:ea typeface="+mn-ea"/>
                <a:cs typeface="+mn-cs"/>
              </a:rPr>
              <a:t>proteinas</a:t>
            </a:r>
            <a:r>
              <a:rPr lang="es-ES" sz="1200" kern="1200" dirty="0" smtClean="0">
                <a:solidFill>
                  <a:schemeClr val="tx1"/>
                </a:solidFill>
                <a:effectLst/>
                <a:latin typeface="+mn-lt"/>
                <a:ea typeface="+mn-ea"/>
                <a:cs typeface="+mn-cs"/>
              </a:rPr>
              <a:t> estructurales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E1, E2) y siete </a:t>
            </a:r>
            <a:r>
              <a:rPr lang="es-ES" sz="1200" kern="1200" dirty="0" err="1" smtClean="0">
                <a:solidFill>
                  <a:schemeClr val="tx1"/>
                </a:solidFill>
                <a:effectLst/>
                <a:latin typeface="+mn-lt"/>
                <a:ea typeface="+mn-ea"/>
                <a:cs typeface="+mn-cs"/>
              </a:rPr>
              <a:t>proteinas</a:t>
            </a:r>
            <a:r>
              <a:rPr lang="es-ES" sz="1200" kern="1200" dirty="0" smtClean="0">
                <a:solidFill>
                  <a:schemeClr val="tx1"/>
                </a:solidFill>
                <a:effectLst/>
                <a:latin typeface="+mn-lt"/>
                <a:ea typeface="+mn-ea"/>
                <a:cs typeface="+mn-cs"/>
              </a:rPr>
              <a:t> no estructurales (p7, NS2, NS3, NS4A, NS4B, NS5A, NS5B). Una </a:t>
            </a:r>
            <a:r>
              <a:rPr lang="es-ES" sz="1200" kern="1200" dirty="0" err="1" smtClean="0">
                <a:solidFill>
                  <a:schemeClr val="tx1"/>
                </a:solidFill>
                <a:effectLst/>
                <a:latin typeface="+mn-lt"/>
                <a:ea typeface="+mn-ea"/>
                <a:cs typeface="+mn-cs"/>
              </a:rPr>
              <a:t>proteina</a:t>
            </a:r>
            <a:r>
              <a:rPr lang="es-ES" sz="1200" kern="1200" dirty="0" smtClean="0">
                <a:solidFill>
                  <a:schemeClr val="tx1"/>
                </a:solidFill>
                <a:effectLst/>
                <a:latin typeface="+mn-lt"/>
                <a:ea typeface="+mn-ea"/>
                <a:cs typeface="+mn-cs"/>
              </a:rPr>
              <a:t> adicional (ARF), es prevista como resultado del desplazamiento </a:t>
            </a:r>
            <a:r>
              <a:rPr lang="es-ES" sz="1200" kern="1200" dirty="0" err="1" smtClean="0">
                <a:solidFill>
                  <a:schemeClr val="tx1"/>
                </a:solidFill>
                <a:effectLst/>
                <a:latin typeface="+mn-lt"/>
                <a:ea typeface="+mn-ea"/>
                <a:cs typeface="+mn-cs"/>
              </a:rPr>
              <a:t>ribosomal</a:t>
            </a:r>
            <a:r>
              <a:rPr lang="es-ES" sz="1200" kern="1200" dirty="0" smtClean="0">
                <a:solidFill>
                  <a:schemeClr val="tx1"/>
                </a:solidFill>
                <a:effectLst/>
                <a:latin typeface="+mn-lt"/>
                <a:ea typeface="+mn-ea"/>
                <a:cs typeface="+mn-cs"/>
              </a:rPr>
              <a:t> durante la translación dentro de la región del núcleo del genoma de ARN. </a:t>
            </a:r>
            <a:endParaRPr lang="es-MX" dirty="0"/>
          </a:p>
        </p:txBody>
      </p:sp>
      <p:sp>
        <p:nvSpPr>
          <p:cNvPr id="4" name="3 Marcador de número de diapositiva"/>
          <p:cNvSpPr>
            <a:spLocks noGrp="1"/>
          </p:cNvSpPr>
          <p:nvPr>
            <p:ph type="sldNum" sz="quarter" idx="10"/>
          </p:nvPr>
        </p:nvSpPr>
        <p:spPr/>
        <p:txBody>
          <a:bodyPr/>
          <a:lstStyle/>
          <a:p>
            <a:fld id="{7750274B-2436-4BBA-8268-7C55238AFCE2}" type="slidenum">
              <a:rPr lang="es-MX" smtClean="0"/>
              <a:t>8</a:t>
            </a:fld>
            <a:endParaRPr lang="es-MX"/>
          </a:p>
        </p:txBody>
      </p:sp>
    </p:spTree>
    <p:extLst>
      <p:ext uri="{BB962C8B-B14F-4D97-AF65-F5344CB8AC3E}">
        <p14:creationId xmlns:p14="http://schemas.microsoft.com/office/powerpoint/2010/main" val="270337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Las </a:t>
            </a:r>
            <a:r>
              <a:rPr lang="es-MX" sz="1200" kern="1200" dirty="0" err="1" smtClean="0">
                <a:solidFill>
                  <a:schemeClr val="tx1"/>
                </a:solidFill>
                <a:effectLst/>
                <a:latin typeface="+mn-lt"/>
                <a:ea typeface="+mn-ea"/>
                <a:cs typeface="+mn-cs"/>
              </a:rPr>
              <a:t>proteinas</a:t>
            </a:r>
            <a:r>
              <a:rPr lang="es-MX" sz="1200" kern="1200" dirty="0" smtClean="0">
                <a:solidFill>
                  <a:schemeClr val="tx1"/>
                </a:solidFill>
                <a:effectLst/>
                <a:latin typeface="+mn-lt"/>
                <a:ea typeface="+mn-ea"/>
                <a:cs typeface="+mn-cs"/>
              </a:rPr>
              <a:t> estructurales son aquellas que forman parte de la </a:t>
            </a:r>
            <a:r>
              <a:rPr lang="es-MX" sz="1200" kern="1200" dirty="0" err="1" smtClean="0">
                <a:solidFill>
                  <a:schemeClr val="tx1"/>
                </a:solidFill>
                <a:effectLst/>
                <a:latin typeface="+mn-lt"/>
                <a:ea typeface="+mn-ea"/>
                <a:cs typeface="+mn-cs"/>
              </a:rPr>
              <a:t>particula</a:t>
            </a:r>
            <a:r>
              <a:rPr lang="es-MX" sz="1200" kern="1200" dirty="0" smtClean="0">
                <a:solidFill>
                  <a:schemeClr val="tx1"/>
                </a:solidFill>
                <a:effectLst/>
                <a:latin typeface="+mn-lt"/>
                <a:ea typeface="+mn-ea"/>
                <a:cs typeface="+mn-cs"/>
              </a:rPr>
              <a:t> viral y como su nombre lo dice, son la que le brindan la estructura al virus. Estas se pueden comparar con la estructura de un aguacate en el que,  la primera </a:t>
            </a:r>
            <a:r>
              <a:rPr lang="es-MX" sz="1200" kern="1200" dirty="0" err="1" smtClean="0">
                <a:solidFill>
                  <a:schemeClr val="tx1"/>
                </a:solidFill>
                <a:effectLst/>
                <a:latin typeface="+mn-lt"/>
                <a:ea typeface="+mn-ea"/>
                <a:cs typeface="+mn-cs"/>
              </a:rPr>
              <a:t>proteina</a:t>
            </a:r>
            <a:r>
              <a:rPr lang="es-MX" sz="1200" kern="1200" dirty="0" smtClean="0">
                <a:solidFill>
                  <a:schemeClr val="tx1"/>
                </a:solidFill>
                <a:effectLst/>
                <a:latin typeface="+mn-lt"/>
                <a:ea typeface="+mn-ea"/>
                <a:cs typeface="+mn-cs"/>
              </a:rPr>
              <a:t>, conocida como la </a:t>
            </a:r>
            <a:r>
              <a:rPr lang="es-MX" sz="1200" kern="1200" dirty="0" err="1" smtClean="0">
                <a:solidFill>
                  <a:schemeClr val="tx1"/>
                </a:solidFill>
                <a:effectLst/>
                <a:latin typeface="+mn-lt"/>
                <a:ea typeface="+mn-ea"/>
                <a:cs typeface="+mn-cs"/>
              </a:rPr>
              <a:t>proteina</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core</a:t>
            </a:r>
            <a:r>
              <a:rPr lang="es-MX" sz="1200" kern="1200" dirty="0" smtClean="0">
                <a:solidFill>
                  <a:schemeClr val="tx1"/>
                </a:solidFill>
                <a:effectLst/>
                <a:latin typeface="+mn-lt"/>
                <a:ea typeface="+mn-ea"/>
                <a:cs typeface="+mn-cs"/>
              </a:rPr>
              <a:t> se asemeja con la semilla del aguacate.  Esta </a:t>
            </a:r>
            <a:r>
              <a:rPr lang="es-MX" sz="1200" kern="1200" dirty="0" err="1" smtClean="0">
                <a:solidFill>
                  <a:schemeClr val="tx1"/>
                </a:solidFill>
                <a:effectLst/>
                <a:latin typeface="+mn-lt"/>
                <a:ea typeface="+mn-ea"/>
                <a:cs typeface="+mn-cs"/>
              </a:rPr>
              <a:t>proteina</a:t>
            </a:r>
            <a:r>
              <a:rPr lang="es-MX" sz="1200" kern="1200" dirty="0" smtClean="0">
                <a:solidFill>
                  <a:schemeClr val="tx1"/>
                </a:solidFill>
                <a:effectLst/>
                <a:latin typeface="+mn-lt"/>
                <a:ea typeface="+mn-ea"/>
                <a:cs typeface="+mn-cs"/>
              </a:rPr>
              <a:t> se trata de una </a:t>
            </a:r>
            <a:r>
              <a:rPr lang="es-MX" sz="1200" kern="1200" dirty="0" err="1" smtClean="0">
                <a:solidFill>
                  <a:schemeClr val="tx1"/>
                </a:solidFill>
                <a:effectLst/>
                <a:latin typeface="+mn-lt"/>
                <a:ea typeface="+mn-ea"/>
                <a:cs typeface="+mn-cs"/>
              </a:rPr>
              <a:t>proteina</a:t>
            </a:r>
            <a:r>
              <a:rPr lang="es-MX" sz="1200" kern="1200" dirty="0" smtClean="0">
                <a:solidFill>
                  <a:schemeClr val="tx1"/>
                </a:solidFill>
                <a:effectLst/>
                <a:latin typeface="+mn-lt"/>
                <a:ea typeface="+mn-ea"/>
                <a:cs typeface="+mn-cs"/>
              </a:rPr>
              <a:t> estructural muy conservada que interacciona con numerosas </a:t>
            </a:r>
            <a:r>
              <a:rPr lang="es-MX" sz="1200" kern="1200" dirty="0" err="1" smtClean="0">
                <a:solidFill>
                  <a:schemeClr val="tx1"/>
                </a:solidFill>
                <a:effectLst/>
                <a:latin typeface="+mn-lt"/>
                <a:ea typeface="+mn-ea"/>
                <a:cs typeface="+mn-cs"/>
              </a:rPr>
              <a:t>proteinas</a:t>
            </a:r>
            <a:r>
              <a:rPr lang="es-MX" sz="1200" kern="1200" dirty="0" smtClean="0">
                <a:solidFill>
                  <a:schemeClr val="tx1"/>
                </a:solidFill>
                <a:effectLst/>
                <a:latin typeface="+mn-lt"/>
                <a:ea typeface="+mn-ea"/>
                <a:cs typeface="+mn-cs"/>
              </a:rPr>
              <a:t> celulares afectando algunas funciones de la </a:t>
            </a:r>
            <a:r>
              <a:rPr lang="es-MX" sz="1200" kern="1200" dirty="0" err="1" smtClean="0">
                <a:solidFill>
                  <a:schemeClr val="tx1"/>
                </a:solidFill>
                <a:effectLst/>
                <a:latin typeface="+mn-lt"/>
                <a:ea typeface="+mn-ea"/>
                <a:cs typeface="+mn-cs"/>
              </a:rPr>
              <a:t>celula</a:t>
            </a:r>
            <a:r>
              <a:rPr lang="es-MX" sz="1200" kern="1200" dirty="0" smtClean="0">
                <a:solidFill>
                  <a:schemeClr val="tx1"/>
                </a:solidFill>
                <a:effectLst/>
                <a:latin typeface="+mn-lt"/>
                <a:ea typeface="+mn-ea"/>
                <a:cs typeface="+mn-cs"/>
              </a:rPr>
              <a:t> hospedadora: transcripción, metabolismo </a:t>
            </a:r>
            <a:r>
              <a:rPr lang="es-MX" sz="1200" kern="1200" dirty="0" err="1" smtClean="0">
                <a:solidFill>
                  <a:schemeClr val="tx1"/>
                </a:solidFill>
                <a:effectLst/>
                <a:latin typeface="+mn-lt"/>
                <a:ea typeface="+mn-ea"/>
                <a:cs typeface="+mn-cs"/>
              </a:rPr>
              <a:t>lipidico</a:t>
            </a:r>
            <a:r>
              <a:rPr lang="es-MX" sz="1200" kern="1200" dirty="0" smtClean="0">
                <a:solidFill>
                  <a:schemeClr val="tx1"/>
                </a:solidFill>
                <a:effectLst/>
                <a:latin typeface="+mn-lt"/>
                <a:ea typeface="+mn-ea"/>
                <a:cs typeface="+mn-cs"/>
              </a:rPr>
              <a:t>, muerte celular y diversas </a:t>
            </a:r>
            <a:r>
              <a:rPr lang="es-MX" sz="1200" kern="1200" dirty="0" err="1" smtClean="0">
                <a:solidFill>
                  <a:schemeClr val="tx1"/>
                </a:solidFill>
                <a:effectLst/>
                <a:latin typeface="+mn-lt"/>
                <a:ea typeface="+mn-ea"/>
                <a:cs typeface="+mn-cs"/>
              </a:rPr>
              <a:t>vias</a:t>
            </a:r>
            <a:r>
              <a:rPr lang="es-MX" sz="1200" kern="1200" dirty="0" smtClean="0">
                <a:solidFill>
                  <a:schemeClr val="tx1"/>
                </a:solidFill>
                <a:effectLst/>
                <a:latin typeface="+mn-lt"/>
                <a:ea typeface="+mn-ea"/>
                <a:cs typeface="+mn-cs"/>
              </a:rPr>
              <a:t> de </a:t>
            </a:r>
            <a:r>
              <a:rPr lang="es-MX" sz="1200" kern="1200" dirty="0" err="1" smtClean="0">
                <a:solidFill>
                  <a:schemeClr val="tx1"/>
                </a:solidFill>
                <a:effectLst/>
                <a:latin typeface="+mn-lt"/>
                <a:ea typeface="+mn-ea"/>
                <a:cs typeface="+mn-cs"/>
              </a:rPr>
              <a:t>señalizacion</a:t>
            </a:r>
            <a:r>
              <a:rPr lang="es-MX" sz="1200" kern="1200" dirty="0" smtClean="0">
                <a:solidFill>
                  <a:schemeClr val="tx1"/>
                </a:solidFill>
                <a:effectLst/>
                <a:latin typeface="+mn-lt"/>
                <a:ea typeface="+mn-ea"/>
                <a:cs typeface="+mn-cs"/>
              </a:rPr>
              <a:t>. La </a:t>
            </a:r>
            <a:r>
              <a:rPr lang="es-MX" sz="1200" kern="1200" dirty="0" err="1" smtClean="0">
                <a:solidFill>
                  <a:schemeClr val="tx1"/>
                </a:solidFill>
                <a:effectLst/>
                <a:latin typeface="+mn-lt"/>
                <a:ea typeface="+mn-ea"/>
                <a:cs typeface="+mn-cs"/>
              </a:rPr>
              <a:t>proteina</a:t>
            </a:r>
            <a:r>
              <a:rPr lang="es-MX" sz="1200" kern="1200" dirty="0" smtClean="0">
                <a:solidFill>
                  <a:schemeClr val="tx1"/>
                </a:solidFill>
                <a:effectLst/>
                <a:latin typeface="+mn-lt"/>
                <a:ea typeface="+mn-ea"/>
                <a:cs typeface="+mn-cs"/>
              </a:rPr>
              <a:t> nuclear una vez madura se </a:t>
            </a:r>
            <a:r>
              <a:rPr lang="es-MX" sz="1200" kern="1200" dirty="0" err="1" smtClean="0">
                <a:solidFill>
                  <a:schemeClr val="tx1"/>
                </a:solidFill>
                <a:effectLst/>
                <a:latin typeface="+mn-lt"/>
                <a:ea typeface="+mn-ea"/>
                <a:cs typeface="+mn-cs"/>
              </a:rPr>
              <a:t>unira</a:t>
            </a:r>
            <a:r>
              <a:rPr lang="es-MX" sz="1200" kern="1200" dirty="0" smtClean="0">
                <a:solidFill>
                  <a:schemeClr val="tx1"/>
                </a:solidFill>
                <a:effectLst/>
                <a:latin typeface="+mn-lt"/>
                <a:ea typeface="+mn-ea"/>
                <a:cs typeface="+mn-cs"/>
              </a:rPr>
              <a:t> al ARN viral para formar la </a:t>
            </a:r>
            <a:r>
              <a:rPr lang="es-MX" sz="1200" kern="1200" dirty="0" err="1" smtClean="0">
                <a:solidFill>
                  <a:schemeClr val="tx1"/>
                </a:solidFill>
                <a:effectLst/>
                <a:latin typeface="+mn-lt"/>
                <a:ea typeface="+mn-ea"/>
                <a:cs typeface="+mn-cs"/>
              </a:rPr>
              <a:t>nucleocápside</a:t>
            </a:r>
            <a:r>
              <a:rPr lang="es-MX" sz="1200" kern="1200" dirty="0" smtClean="0">
                <a:solidFill>
                  <a:schemeClr val="tx1"/>
                </a:solidFill>
                <a:effectLst/>
                <a:latin typeface="+mn-lt"/>
                <a:ea typeface="+mn-ea"/>
                <a:cs typeface="+mn-cs"/>
              </a:rPr>
              <a:t>. Esta </a:t>
            </a:r>
            <a:r>
              <a:rPr lang="es-MX" sz="1200" kern="1200" dirty="0" err="1" smtClean="0">
                <a:solidFill>
                  <a:schemeClr val="tx1"/>
                </a:solidFill>
                <a:effectLst/>
                <a:latin typeface="+mn-lt"/>
                <a:ea typeface="+mn-ea"/>
                <a:cs typeface="+mn-cs"/>
              </a:rPr>
              <a:t>nucleocápside</a:t>
            </a:r>
            <a:r>
              <a:rPr lang="es-MX" sz="1200" kern="1200" dirty="0" smtClean="0">
                <a:solidFill>
                  <a:schemeClr val="tx1"/>
                </a:solidFill>
                <a:effectLst/>
                <a:latin typeface="+mn-lt"/>
                <a:ea typeface="+mn-ea"/>
                <a:cs typeface="+mn-cs"/>
              </a:rPr>
              <a:t> viral queda envuelta por dos </a:t>
            </a:r>
            <a:r>
              <a:rPr lang="es-MX" sz="1200" kern="1200" dirty="0" err="1" smtClean="0">
                <a:solidFill>
                  <a:schemeClr val="tx1"/>
                </a:solidFill>
                <a:effectLst/>
                <a:latin typeface="+mn-lt"/>
                <a:ea typeface="+mn-ea"/>
                <a:cs typeface="+mn-cs"/>
              </a:rPr>
              <a:t>glicoproteinas</a:t>
            </a:r>
            <a:r>
              <a:rPr lang="es-MX" sz="1200" kern="1200" dirty="0" smtClean="0">
                <a:solidFill>
                  <a:schemeClr val="tx1"/>
                </a:solidFill>
                <a:effectLst/>
                <a:latin typeface="+mn-lt"/>
                <a:ea typeface="+mn-ea"/>
                <a:cs typeface="+mn-cs"/>
              </a:rPr>
              <a:t> (E1 y E2),las cuales pueden ser comparadas con la pulpa y la cascara del aguacate.  </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750274B-2436-4BBA-8268-7C55238AFCE2}" type="slidenum">
              <a:rPr lang="es-MX" smtClean="0"/>
              <a:t>9</a:t>
            </a:fld>
            <a:endParaRPr lang="es-MX"/>
          </a:p>
        </p:txBody>
      </p:sp>
    </p:spTree>
    <p:extLst>
      <p:ext uri="{BB962C8B-B14F-4D97-AF65-F5344CB8AC3E}">
        <p14:creationId xmlns:p14="http://schemas.microsoft.com/office/powerpoint/2010/main" val="436482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L</a:t>
            </a:r>
            <a:r>
              <a:rPr lang="es-ES" sz="1200" kern="1200" dirty="0" smtClean="0">
                <a:solidFill>
                  <a:schemeClr val="tx1"/>
                </a:solidFill>
                <a:effectLst/>
                <a:latin typeface="+mn-lt"/>
                <a:ea typeface="+mn-ea"/>
                <a:cs typeface="+mn-cs"/>
              </a:rPr>
              <a:t>as proteínas no estructurales son aquellas que están involucrados en la replicación del RNA. Dentro de estas se encuentran las proteínas p7, NS2, NS3, NS4A, NS4B, NS5A y NS5B que son codificadas por sus genes que llevan el mismo nombre.</a:t>
            </a:r>
          </a:p>
          <a:p>
            <a:r>
              <a:rPr lang="es-ES" sz="1200" kern="1200" dirty="0" smtClean="0">
                <a:solidFill>
                  <a:schemeClr val="tx1"/>
                </a:solidFill>
                <a:effectLst/>
                <a:latin typeface="+mn-lt"/>
                <a:ea typeface="+mn-ea"/>
                <a:cs typeface="+mn-cs"/>
              </a:rPr>
              <a:t>La proteína NS2 junto con el primer tercio N-terminal de la NS3 conforman una </a:t>
            </a:r>
            <a:r>
              <a:rPr lang="es-ES" sz="1200" kern="1200" dirty="0" err="1" smtClean="0">
                <a:solidFill>
                  <a:schemeClr val="tx1"/>
                </a:solidFill>
                <a:effectLst/>
                <a:latin typeface="+mn-lt"/>
                <a:ea typeface="+mn-ea"/>
                <a:cs typeface="+mn-cs"/>
              </a:rPr>
              <a:t>autoproteasa</a:t>
            </a:r>
            <a:r>
              <a:rPr lang="es-ES" sz="1200" kern="1200" dirty="0" smtClean="0">
                <a:solidFill>
                  <a:schemeClr val="tx1"/>
                </a:solidFill>
                <a:effectLst/>
                <a:latin typeface="+mn-lt"/>
                <a:ea typeface="+mn-ea"/>
                <a:cs typeface="+mn-cs"/>
              </a:rPr>
              <a:t> zinc-dependiente que induce el corte entre NS2 y NS3. Esta última, en cambio es una proteína multifuncional. En el primer tercio N-terminal de la proteína posee una actividad </a:t>
            </a:r>
            <a:r>
              <a:rPr lang="es-ES" sz="1200" kern="1200" dirty="0" err="1" smtClean="0">
                <a:solidFill>
                  <a:schemeClr val="tx1"/>
                </a:solidFill>
                <a:effectLst/>
                <a:latin typeface="+mn-lt"/>
                <a:ea typeface="+mn-ea"/>
                <a:cs typeface="+mn-cs"/>
              </a:rPr>
              <a:t>serin</a:t>
            </a:r>
            <a:r>
              <a:rPr lang="es-ES" sz="1200" kern="1200" dirty="0" smtClean="0">
                <a:solidFill>
                  <a:schemeClr val="tx1"/>
                </a:solidFill>
                <a:effectLst/>
                <a:latin typeface="+mn-lt"/>
                <a:ea typeface="+mn-ea"/>
                <a:cs typeface="+mn-cs"/>
              </a:rPr>
              <a:t>-proteasa que junto con el cofactor NS4A son responsables del procesamiento del resto de la parte no estructura de la </a:t>
            </a:r>
            <a:r>
              <a:rPr lang="es-ES" sz="1200" kern="1200" dirty="0" err="1" smtClean="0">
                <a:solidFill>
                  <a:schemeClr val="tx1"/>
                </a:solidFill>
                <a:effectLst/>
                <a:latin typeface="+mn-lt"/>
                <a:ea typeface="+mn-ea"/>
                <a:cs typeface="+mn-cs"/>
              </a:rPr>
              <a:t>poliproteina</a:t>
            </a:r>
            <a:r>
              <a:rPr lang="es-ES" sz="1200" kern="1200" dirty="0" smtClean="0">
                <a:solidFill>
                  <a:schemeClr val="tx1"/>
                </a:solidFill>
                <a:effectLst/>
                <a:latin typeface="+mn-lt"/>
                <a:ea typeface="+mn-ea"/>
                <a:cs typeface="+mn-cs"/>
              </a:rPr>
              <a:t>. En las dos terceras partes de la región C-terminal se desarrollan actividades </a:t>
            </a:r>
            <a:r>
              <a:rPr lang="es-ES" sz="1200" kern="1200" dirty="0" err="1" smtClean="0">
                <a:solidFill>
                  <a:schemeClr val="tx1"/>
                </a:solidFill>
                <a:effectLst/>
                <a:latin typeface="+mn-lt"/>
                <a:ea typeface="+mn-ea"/>
                <a:cs typeface="+mn-cs"/>
              </a:rPr>
              <a:t>NTpasa</a:t>
            </a:r>
            <a:r>
              <a:rPr lang="es-ES" sz="1200" kern="1200" dirty="0" smtClean="0">
                <a:solidFill>
                  <a:schemeClr val="tx1"/>
                </a:solidFill>
                <a:effectLst/>
                <a:latin typeface="+mn-lt"/>
                <a:ea typeface="+mn-ea"/>
                <a:cs typeface="+mn-cs"/>
              </a:rPr>
              <a:t> y </a:t>
            </a:r>
            <a:r>
              <a:rPr lang="es-ES" sz="1200" kern="1200" dirty="0" err="1" smtClean="0">
                <a:solidFill>
                  <a:schemeClr val="tx1"/>
                </a:solidFill>
                <a:effectLst/>
                <a:latin typeface="+mn-lt"/>
                <a:ea typeface="+mn-ea"/>
                <a:cs typeface="+mn-cs"/>
              </a:rPr>
              <a:t>ARNhelicasa</a:t>
            </a:r>
            <a:r>
              <a:rPr lang="es-ES" sz="1200" kern="1200" dirty="0" smtClean="0">
                <a:solidFill>
                  <a:schemeClr val="tx1"/>
                </a:solidFill>
                <a:effectLst/>
                <a:latin typeface="+mn-lt"/>
                <a:ea typeface="+mn-ea"/>
                <a:cs typeface="+mn-cs"/>
              </a:rPr>
              <a:t> necesarias para la traducción y replicación del genoma viral. Por otro lado, NS4B es una proteína integral de membrana localizada en el retículo </a:t>
            </a:r>
            <a:r>
              <a:rPr lang="es-ES" sz="1200" kern="1200" dirty="0" err="1" smtClean="0">
                <a:solidFill>
                  <a:schemeClr val="tx1"/>
                </a:solidFill>
                <a:effectLst/>
                <a:latin typeface="+mn-lt"/>
                <a:ea typeface="+mn-ea"/>
                <a:cs typeface="+mn-cs"/>
              </a:rPr>
              <a:t>endoplasmático</a:t>
            </a:r>
            <a:r>
              <a:rPr lang="es-ES" sz="1200" kern="1200" dirty="0" smtClean="0">
                <a:solidFill>
                  <a:schemeClr val="tx1"/>
                </a:solidFill>
                <a:effectLst/>
                <a:latin typeface="+mn-lt"/>
                <a:ea typeface="+mn-ea"/>
                <a:cs typeface="+mn-cs"/>
              </a:rPr>
              <a:t> que se halla involucrada en el proceso de formación de replicación viral.  Mientras que, NS5A es una zinc-</a:t>
            </a:r>
            <a:r>
              <a:rPr lang="es-ES" sz="1200" kern="1200" dirty="0" err="1" smtClean="0">
                <a:solidFill>
                  <a:schemeClr val="tx1"/>
                </a:solidFill>
                <a:effectLst/>
                <a:latin typeface="+mn-lt"/>
                <a:ea typeface="+mn-ea"/>
                <a:cs typeface="+mn-cs"/>
              </a:rPr>
              <a:t>metaloproteina</a:t>
            </a:r>
            <a:r>
              <a:rPr lang="es-ES" sz="1200" kern="1200" dirty="0" smtClean="0">
                <a:solidFill>
                  <a:schemeClr val="tx1"/>
                </a:solidFill>
                <a:effectLst/>
                <a:latin typeface="+mn-lt"/>
                <a:ea typeface="+mn-ea"/>
                <a:cs typeface="+mn-cs"/>
              </a:rPr>
              <a:t> altamente </a:t>
            </a:r>
            <a:r>
              <a:rPr lang="es-ES" sz="1200" kern="1200" dirty="0" err="1" smtClean="0">
                <a:solidFill>
                  <a:schemeClr val="tx1"/>
                </a:solidFill>
                <a:effectLst/>
                <a:latin typeface="+mn-lt"/>
                <a:ea typeface="+mn-ea"/>
                <a:cs typeface="+mn-cs"/>
              </a:rPr>
              <a:t>fosforilada</a:t>
            </a:r>
            <a:r>
              <a:rPr lang="es-ES" sz="1200" kern="1200" dirty="0" smtClean="0">
                <a:solidFill>
                  <a:schemeClr val="tx1"/>
                </a:solidFill>
                <a:effectLst/>
                <a:latin typeface="+mn-lt"/>
                <a:ea typeface="+mn-ea"/>
                <a:cs typeface="+mn-cs"/>
              </a:rPr>
              <a:t> asociada a membrana de función desconocida. Sin embargo, parece tener un papel fundamental en la regulación de la replicación viral. </a:t>
            </a:r>
          </a:p>
          <a:p>
            <a:r>
              <a:rPr lang="es-ES" sz="1200" kern="1200" dirty="0" smtClean="0">
                <a:solidFill>
                  <a:schemeClr val="tx1"/>
                </a:solidFill>
                <a:effectLst/>
                <a:latin typeface="+mn-lt"/>
                <a:ea typeface="+mn-ea"/>
                <a:cs typeface="+mn-cs"/>
              </a:rPr>
              <a:t>Finalmente, NS5B es la ARN-polimerasa ARN-dependiente( </a:t>
            </a:r>
            <a:r>
              <a:rPr lang="es-ES" sz="1200" kern="1200" dirty="0" err="1" smtClean="0">
                <a:solidFill>
                  <a:schemeClr val="tx1"/>
                </a:solidFill>
                <a:effectLst/>
                <a:latin typeface="+mn-lt"/>
                <a:ea typeface="+mn-ea"/>
                <a:cs typeface="+mn-cs"/>
              </a:rPr>
              <a:t>RdRp</a:t>
            </a:r>
            <a:r>
              <a:rPr lang="es-ES" sz="1200" kern="1200" dirty="0" smtClean="0">
                <a:solidFill>
                  <a:schemeClr val="tx1"/>
                </a:solidFill>
                <a:effectLst/>
                <a:latin typeface="+mn-lt"/>
                <a:ea typeface="+mn-ea"/>
                <a:cs typeface="+mn-cs"/>
              </a:rPr>
              <a:t>) clave para la síntesis de nuevos genomas de ARN, y al igual que las demás ARN polimerasas, no posee un mecanismo de corrección de error, de manera que cada mutación introducida al azar durante el proceso de copia es fijada en la nueva secuencia sintetizada</a:t>
            </a:r>
          </a:p>
        </p:txBody>
      </p:sp>
      <p:sp>
        <p:nvSpPr>
          <p:cNvPr id="4" name="3 Marcador de número de diapositiva"/>
          <p:cNvSpPr>
            <a:spLocks noGrp="1"/>
          </p:cNvSpPr>
          <p:nvPr>
            <p:ph type="sldNum" sz="quarter" idx="10"/>
          </p:nvPr>
        </p:nvSpPr>
        <p:spPr/>
        <p:txBody>
          <a:bodyPr/>
          <a:lstStyle/>
          <a:p>
            <a:fld id="{7750274B-2436-4BBA-8268-7C55238AFCE2}" type="slidenum">
              <a:rPr lang="es-MX" smtClean="0"/>
              <a:t>10</a:t>
            </a:fld>
            <a:endParaRPr lang="es-MX"/>
          </a:p>
        </p:txBody>
      </p:sp>
    </p:spTree>
    <p:extLst>
      <p:ext uri="{BB962C8B-B14F-4D97-AF65-F5344CB8AC3E}">
        <p14:creationId xmlns:p14="http://schemas.microsoft.com/office/powerpoint/2010/main" val="45431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La infección por VHC es una de las infecciones más frecuentes en la actualidad. Hoy en </a:t>
            </a:r>
            <a:r>
              <a:rPr lang="es-MX" sz="1200" kern="1200" dirty="0" err="1" smtClean="0">
                <a:solidFill>
                  <a:schemeClr val="tx1"/>
                </a:solidFill>
                <a:effectLst/>
                <a:latin typeface="+mn-lt"/>
                <a:ea typeface="+mn-ea"/>
                <a:cs typeface="+mn-cs"/>
              </a:rPr>
              <a:t>dia</a:t>
            </a:r>
            <a:r>
              <a:rPr lang="es-MX" sz="1200" kern="1200" dirty="0" smtClean="0">
                <a:solidFill>
                  <a:schemeClr val="tx1"/>
                </a:solidFill>
                <a:effectLst/>
                <a:latin typeface="+mn-lt"/>
                <a:ea typeface="+mn-ea"/>
                <a:cs typeface="+mn-cs"/>
              </a:rPr>
              <a:t> la </a:t>
            </a:r>
            <a:r>
              <a:rPr lang="es-MX" sz="1200" kern="1200" dirty="0" err="1" smtClean="0">
                <a:solidFill>
                  <a:schemeClr val="tx1"/>
                </a:solidFill>
                <a:effectLst/>
                <a:latin typeface="+mn-lt"/>
                <a:ea typeface="+mn-ea"/>
                <a:cs typeface="+mn-cs"/>
              </a:rPr>
              <a:t>Organizacion</a:t>
            </a:r>
            <a:r>
              <a:rPr lang="es-MX" sz="1200" kern="1200" dirty="0" smtClean="0">
                <a:solidFill>
                  <a:schemeClr val="tx1"/>
                </a:solidFill>
                <a:effectLst/>
                <a:latin typeface="+mn-lt"/>
                <a:ea typeface="+mn-ea"/>
                <a:cs typeface="+mn-cs"/>
              </a:rPr>
              <a:t> Mundial de la Salud (OMS) estima que un 3% de la población mundial (unos 170 millones de personas) </a:t>
            </a:r>
            <a:r>
              <a:rPr lang="es-MX" sz="1200" kern="1200" dirty="0" err="1" smtClean="0">
                <a:solidFill>
                  <a:schemeClr val="tx1"/>
                </a:solidFill>
                <a:effectLst/>
                <a:latin typeface="+mn-lt"/>
                <a:ea typeface="+mn-ea"/>
                <a:cs typeface="+mn-cs"/>
              </a:rPr>
              <a:t>estan</a:t>
            </a:r>
            <a:r>
              <a:rPr lang="es-MX" sz="1200" kern="1200" dirty="0" smtClean="0">
                <a:solidFill>
                  <a:schemeClr val="tx1"/>
                </a:solidFill>
                <a:effectLst/>
                <a:latin typeface="+mn-lt"/>
                <a:ea typeface="+mn-ea"/>
                <a:cs typeface="+mn-cs"/>
              </a:rPr>
              <a:t> infectados por VHC y entre 3 y 4 millones se infectan cada año. Además, comparaciones de secuencias de nucleótidos de HCV derivados de individuos de diferentes regiones geográficas </a:t>
            </a:r>
            <a:r>
              <a:rPr lang="es-MX" sz="1200" kern="1200" dirty="0" err="1" smtClean="0">
                <a:solidFill>
                  <a:schemeClr val="tx1"/>
                </a:solidFill>
                <a:effectLst/>
                <a:latin typeface="+mn-lt"/>
                <a:ea typeface="+mn-ea"/>
                <a:cs typeface="+mn-cs"/>
              </a:rPr>
              <a:t>revelarón</a:t>
            </a:r>
            <a:r>
              <a:rPr lang="es-MX" sz="1200" kern="1200" dirty="0" smtClean="0">
                <a:solidFill>
                  <a:schemeClr val="tx1"/>
                </a:solidFill>
                <a:effectLst/>
                <a:latin typeface="+mn-lt"/>
                <a:ea typeface="+mn-ea"/>
                <a:cs typeface="+mn-cs"/>
              </a:rPr>
              <a:t> la presencia de al menos seis genotipos principales del VHC con un gran número de subtipos dentro de cada genotipo (Simmons, 2004; </a:t>
            </a:r>
            <a:r>
              <a:rPr lang="es-MX" sz="1200" kern="1200" dirty="0" err="1" smtClean="0">
                <a:solidFill>
                  <a:schemeClr val="tx1"/>
                </a:solidFill>
                <a:effectLst/>
                <a:latin typeface="+mn-lt"/>
                <a:ea typeface="+mn-ea"/>
                <a:cs typeface="+mn-cs"/>
              </a:rPr>
              <a:t>Simmonds</a:t>
            </a:r>
            <a:r>
              <a:rPr lang="es-MX" sz="1200" kern="1200" dirty="0" smtClean="0">
                <a:solidFill>
                  <a:schemeClr val="tx1"/>
                </a:solidFill>
                <a:effectLst/>
                <a:latin typeface="+mn-lt"/>
                <a:ea typeface="+mn-ea"/>
                <a:cs typeface="+mn-cs"/>
              </a:rPr>
              <a:t>, y otros, 2005).</a:t>
            </a:r>
            <a:endParaRPr lang="es-E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Actualmente las regiones más afectadas son Asia central y oriental y África. En las cuales se encuentran cepas del VHC pertenecientes a los principales genotipos 1, 2, 4, y 5, localizadas principalmente en el África subsahariana , mientras que los genotipos 3 y 6 se detectan con muy alta diversidad en el sudeste asiático (</a:t>
            </a:r>
            <a:r>
              <a:rPr lang="es-MX" sz="1200" kern="1200" dirty="0" err="1" smtClean="0">
                <a:solidFill>
                  <a:schemeClr val="tx1"/>
                </a:solidFill>
                <a:effectLst/>
                <a:latin typeface="+mn-lt"/>
                <a:ea typeface="+mn-ea"/>
                <a:cs typeface="+mn-cs"/>
              </a:rPr>
              <a:t>Mauss</a:t>
            </a:r>
            <a:r>
              <a:rPr lang="es-MX" sz="1200" kern="1200" dirty="0" smtClean="0">
                <a:solidFill>
                  <a:schemeClr val="tx1"/>
                </a:solidFill>
                <a:effectLst/>
                <a:latin typeface="+mn-lt"/>
                <a:ea typeface="+mn-ea"/>
                <a:cs typeface="+mn-cs"/>
              </a:rPr>
              <a:t> &amp; </a:t>
            </a:r>
            <a:r>
              <a:rPr lang="es-MX" sz="1200" kern="1200" dirty="0" err="1" smtClean="0">
                <a:solidFill>
                  <a:schemeClr val="tx1"/>
                </a:solidFill>
                <a:effectLst/>
                <a:latin typeface="+mn-lt"/>
                <a:ea typeface="+mn-ea"/>
                <a:cs typeface="+mn-cs"/>
              </a:rPr>
              <a:t>Berg</a:t>
            </a:r>
            <a:r>
              <a:rPr lang="es-MX" sz="1200" kern="1200" dirty="0" smtClean="0">
                <a:solidFill>
                  <a:schemeClr val="tx1"/>
                </a:solidFill>
                <a:effectLst/>
                <a:latin typeface="+mn-lt"/>
                <a:ea typeface="+mn-ea"/>
                <a:cs typeface="+mn-cs"/>
              </a:rPr>
              <a:t>, 2015). </a:t>
            </a:r>
            <a:endParaRPr lang="es-ES" sz="1200" kern="1200" dirty="0" smtClean="0">
              <a:solidFill>
                <a:schemeClr val="tx1"/>
              </a:solidFill>
              <a:effectLst/>
              <a:latin typeface="+mn-lt"/>
              <a:ea typeface="+mn-ea"/>
              <a:cs typeface="+mn-cs"/>
            </a:endParaRPr>
          </a:p>
          <a:p>
            <a:endParaRPr lang="es-MX"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750274B-2436-4BBA-8268-7C55238AFCE2}" type="slidenum">
              <a:rPr lang="es-MX" smtClean="0"/>
              <a:t>11</a:t>
            </a:fld>
            <a:endParaRPr lang="es-MX"/>
          </a:p>
        </p:txBody>
      </p:sp>
    </p:spTree>
    <p:extLst>
      <p:ext uri="{BB962C8B-B14F-4D97-AF65-F5344CB8AC3E}">
        <p14:creationId xmlns:p14="http://schemas.microsoft.com/office/powerpoint/2010/main" val="902756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5" cstate="print"/>
          <a:stretch>
            <a:fillRect/>
          </a:stretch>
        </p:blipFill>
        <p:spPr>
          <a:xfrm>
            <a:off x="7662119" y="2819400"/>
            <a:ext cx="1461333" cy="2293850"/>
          </a:xfrm>
          <a:prstGeom prst="rect">
            <a:avLst/>
          </a:prstGeom>
        </p:spPr>
      </p:pic>
      <p:pic>
        <p:nvPicPr>
          <p:cNvPr id="11" name="Picture 10"/>
          <p:cNvPicPr>
            <a:picLocks/>
          </p:cNvPicPr>
          <p:nvPr/>
        </p:nvPicPr>
        <p:blipFill>
          <a:blip r:embed="rId6" cstate="print"/>
          <a:stretch>
            <a:fillRect/>
          </a:stretch>
        </p:blipFill>
        <p:spPr>
          <a:xfrm>
            <a:off x="20548" y="5089818"/>
            <a:ext cx="9098280" cy="1737360"/>
          </a:xfrm>
          <a:prstGeom prst="rect">
            <a:avLst/>
          </a:prstGeom>
        </p:spPr>
      </p:pic>
      <p:sp>
        <p:nvSpPr>
          <p:cNvPr id="14" name="Rectangle 13"/>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85CC29E3-2385-4D08-ADA1-522AC2ABCEC9}" type="datetime1">
              <a:rPr lang="es-MX" smtClean="0"/>
              <a:t>02/12/2015</a:t>
            </a:fld>
            <a:endParaRPr lang="es-MX"/>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r>
              <a:rPr lang="es-MX" smtClean="0"/>
              <a:t>VIRUS DE LA HEPATITIS C (HCV)</a:t>
            </a:r>
            <a:endParaRPr lang="es-MX"/>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34FBD2E0-0743-4CE2-A35A-19E82920B926}" type="slidenum">
              <a:rPr lang="es-MX" smtClean="0"/>
              <a:t>‹Nº›</a:t>
            </a:fld>
            <a:endParaRPr lang="es-MX"/>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9E3776FE-0035-464F-95A1-6B8CF55A859A}" type="datetime1">
              <a:rPr lang="es-MX" smtClean="0"/>
              <a:t>02/12/2015</a:t>
            </a:fld>
            <a:endParaRPr lang="es-MX"/>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r>
              <a:rPr lang="es-MX" smtClean="0"/>
              <a:t>VIRUS DE LA HEPATITIS C (HCV)</a:t>
            </a:r>
            <a:endParaRPr lang="es-MX"/>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34FBD2E0-0743-4CE2-A35A-19E82920B926}" type="slidenum">
              <a:rPr lang="es-MX" smtClean="0"/>
              <a:t>‹Nº›</a:t>
            </a:fld>
            <a:endParaRPr lang="es-MX"/>
          </a:p>
        </p:txBody>
      </p:sp>
      <p:sp>
        <p:nvSpPr>
          <p:cNvPr id="6" name="Rectangle 5"/>
          <p:cNvSpPr/>
          <p:nvPr/>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FBC71EF-0785-4BCB-99EA-4CA049353065}" type="datetime1">
              <a:rPr lang="es-MX" smtClean="0"/>
              <a:t>02/12/2015</a:t>
            </a:fld>
            <a:endParaRPr lang="es-MX"/>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r>
              <a:rPr lang="es-MX" smtClean="0"/>
              <a:t>VIRUS DE LA HEPATITIS C (HCV)</a:t>
            </a:r>
            <a:endParaRPr lang="es-MX"/>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34FBD2E0-0743-4CE2-A35A-19E82920B926}"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3CE418EE-39D2-4C59-8569-9E2003DD273A}" type="datetime1">
              <a:rPr lang="es-MX" smtClean="0"/>
              <a:t>02/12/2015</a:t>
            </a:fld>
            <a:endParaRPr lang="es-MX"/>
          </a:p>
        </p:txBody>
      </p:sp>
      <p:sp>
        <p:nvSpPr>
          <p:cNvPr id="5" name="Footer Placeholder 4"/>
          <p:cNvSpPr>
            <a:spLocks noGrp="1"/>
          </p:cNvSpPr>
          <p:nvPr>
            <p:ph type="ftr" sz="quarter" idx="11"/>
          </p:nvPr>
        </p:nvSpPr>
        <p:spPr/>
        <p:txBody>
          <a:bodyPr/>
          <a:lstStyle/>
          <a:p>
            <a:r>
              <a:rPr lang="es-MX" smtClean="0"/>
              <a:t>VIRUS DE LA HEPATITIS C (HCV)</a:t>
            </a:r>
            <a:endParaRPr lang="es-MX"/>
          </a:p>
        </p:txBody>
      </p:sp>
      <p:sp>
        <p:nvSpPr>
          <p:cNvPr id="6" name="Slide Number Placeholder 5"/>
          <p:cNvSpPr>
            <a:spLocks noGrp="1"/>
          </p:cNvSpPr>
          <p:nvPr>
            <p:ph type="sldNum" sz="quarter" idx="12"/>
          </p:nvPr>
        </p:nvSpPr>
        <p:spPr/>
        <p:txBody>
          <a:bodyPr/>
          <a:lstStyle/>
          <a:p>
            <a:fld id="{34FBD2E0-0743-4CE2-A35A-19E82920B926}" type="slidenum">
              <a:rPr lang="es-MX" smtClean="0"/>
              <a:t>‹Nº›</a:t>
            </a:fld>
            <a:endParaRPr lang="es-MX"/>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3F67F082-0530-45B2-A81A-B4DBD67C5BFB}" type="datetime1">
              <a:rPr lang="es-MX" smtClean="0"/>
              <a:t>02/12/2015</a:t>
            </a:fld>
            <a:endParaRPr lang="es-MX"/>
          </a:p>
        </p:txBody>
      </p:sp>
      <p:sp>
        <p:nvSpPr>
          <p:cNvPr id="5" name="Footer Placeholder 4"/>
          <p:cNvSpPr>
            <a:spLocks noGrp="1"/>
          </p:cNvSpPr>
          <p:nvPr>
            <p:ph type="ftr" sz="quarter" idx="11"/>
          </p:nvPr>
        </p:nvSpPr>
        <p:spPr/>
        <p:txBody>
          <a:bodyPr/>
          <a:lstStyle/>
          <a:p>
            <a:r>
              <a:rPr lang="es-MX" smtClean="0"/>
              <a:t>VIRUS DE LA HEPATITIS C (HCV)</a:t>
            </a:r>
            <a:endParaRPr lang="es-MX"/>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34FBD2E0-0743-4CE2-A35A-19E82920B926}"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9DFA4E4D-564D-4F25-8C1F-9B18AD5FE807}" type="datetime1">
              <a:rPr lang="es-MX" smtClean="0"/>
              <a:t>02/12/2015</a:t>
            </a:fld>
            <a:endParaRPr lang="es-MX"/>
          </a:p>
        </p:txBody>
      </p:sp>
      <p:sp>
        <p:nvSpPr>
          <p:cNvPr id="3" name="Footer Placeholder 2"/>
          <p:cNvSpPr>
            <a:spLocks noGrp="1"/>
          </p:cNvSpPr>
          <p:nvPr>
            <p:ph type="ftr" sz="quarter" idx="11"/>
          </p:nvPr>
        </p:nvSpPr>
        <p:spPr/>
        <p:txBody>
          <a:bodyPr/>
          <a:lstStyle/>
          <a:p>
            <a:r>
              <a:rPr lang="es-MX" smtClean="0"/>
              <a:t>VIRUS DE LA HEPATITIS C (HCV)</a:t>
            </a:r>
            <a:endParaRPr lang="es-MX"/>
          </a:p>
        </p:txBody>
      </p:sp>
      <p:sp>
        <p:nvSpPr>
          <p:cNvPr id="4" name="Slide Number Placeholder 3"/>
          <p:cNvSpPr>
            <a:spLocks noGrp="1"/>
          </p:cNvSpPr>
          <p:nvPr>
            <p:ph type="sldNum" sz="quarter" idx="12"/>
          </p:nvPr>
        </p:nvSpPr>
        <p:spPr/>
        <p:txBody>
          <a:bodyPr/>
          <a:lstStyle/>
          <a:p>
            <a:fld id="{34FBD2E0-0743-4CE2-A35A-19E82920B926}"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3F93542-0D24-4C61-B466-0EBAF4D63EFF}" type="datetime1">
              <a:rPr lang="es-MX" smtClean="0"/>
              <a:t>02/12/2015</a:t>
            </a:fld>
            <a:endParaRPr lang="es-MX"/>
          </a:p>
        </p:txBody>
      </p:sp>
      <p:sp>
        <p:nvSpPr>
          <p:cNvPr id="5" name="4 Marcador de pie de página"/>
          <p:cNvSpPr>
            <a:spLocks noGrp="1"/>
          </p:cNvSpPr>
          <p:nvPr>
            <p:ph type="ftr" sz="quarter" idx="11"/>
          </p:nvPr>
        </p:nvSpPr>
        <p:spPr/>
        <p:txBody>
          <a:bodyPr/>
          <a:lstStyle/>
          <a:p>
            <a:r>
              <a:rPr lang="es-MX" smtClean="0"/>
              <a:t>VIRUS DE LA HEPATITIS C (HCV)</a:t>
            </a:r>
            <a:endParaRPr lang="es-MX"/>
          </a:p>
        </p:txBody>
      </p:sp>
      <p:sp>
        <p:nvSpPr>
          <p:cNvPr id="6" name="5 Marcador de número de diapositiva"/>
          <p:cNvSpPr>
            <a:spLocks noGrp="1"/>
          </p:cNvSpPr>
          <p:nvPr>
            <p:ph type="sldNum" sz="quarter" idx="12"/>
          </p:nvPr>
        </p:nvSpPr>
        <p:spPr/>
        <p:txBody>
          <a:bodyPr/>
          <a:lstStyle/>
          <a:p>
            <a:fld id="{34FBD2E0-0743-4CE2-A35A-19E82920B926}" type="slidenum">
              <a:rPr lang="es-MX" smtClean="0"/>
              <a:t>‹Nº›</a:t>
            </a:fld>
            <a:endParaRPr lang="es-MX"/>
          </a:p>
        </p:txBody>
      </p:sp>
    </p:spTree>
    <p:extLst>
      <p:ext uri="{BB962C8B-B14F-4D97-AF65-F5344CB8AC3E}">
        <p14:creationId xmlns:p14="http://schemas.microsoft.com/office/powerpoint/2010/main" val="407448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r>
              <a:rPr lang="es-MX" smtClean="0"/>
              <a:t>VIRUS DE LA HEPATITIS C (HCV)</a:t>
            </a:r>
            <a:endParaRPr lang="es-MX"/>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34FBD2E0-0743-4CE2-A35A-19E82920B926}" type="slidenum">
              <a:rPr lang="es-MX" smtClean="0"/>
              <a:t>‹Nº›</a:t>
            </a:fld>
            <a:endParaRPr lang="es-MX"/>
          </a:p>
        </p:txBody>
      </p:sp>
      <p:sp>
        <p:nvSpPr>
          <p:cNvPr id="7"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2C0BF4F5-8345-47CB-9010-3F746F4AC5D5}" type="datetime1">
              <a:rPr lang="es-MX" smtClean="0"/>
              <a:t>02/12/2015</a:t>
            </a:fld>
            <a:endParaRPr lang="es-MX"/>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r>
              <a:rPr lang="es-MX" smtClean="0"/>
              <a:t>VIRUS DE LA HEPATITIS C (HCV)</a:t>
            </a:r>
            <a:endParaRPr lang="es-MX"/>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34FBD2E0-0743-4CE2-A35A-19E82920B926}"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C14E64B1-B03E-4A37-BBD9-2E5F89B473BD}" type="datetime1">
              <a:rPr lang="es-MX" smtClean="0"/>
              <a:t>02/12/2015</a:t>
            </a:fld>
            <a:endParaRPr lang="es-MX"/>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r>
              <a:rPr lang="es-MX" smtClean="0"/>
              <a:t>VIRUS DE LA HEPATITIS C (HCV)</a:t>
            </a:r>
            <a:endParaRPr lang="es-MX"/>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34FBD2E0-0743-4CE2-A35A-19E82920B926}" type="slidenum">
              <a:rPr lang="es-MX" smtClean="0"/>
              <a:t>‹Nº›</a:t>
            </a:fld>
            <a:endParaRPr lang="es-MX"/>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9C03794C-E806-4F34-A0AF-F4EC16AA36D8}" type="datetime1">
              <a:rPr lang="es-MX" smtClean="0"/>
              <a:t>02/12/2015</a:t>
            </a:fld>
            <a:endParaRPr lang="es-MX"/>
          </a:p>
        </p:txBody>
      </p:sp>
      <p:sp>
        <p:nvSpPr>
          <p:cNvPr id="6" name="Footer Placeholder 5"/>
          <p:cNvSpPr>
            <a:spLocks noGrp="1"/>
          </p:cNvSpPr>
          <p:nvPr>
            <p:ph type="ftr" sz="quarter" idx="11"/>
          </p:nvPr>
        </p:nvSpPr>
        <p:spPr/>
        <p:txBody>
          <a:bodyPr/>
          <a:lstStyle/>
          <a:p>
            <a:r>
              <a:rPr lang="es-MX" smtClean="0"/>
              <a:t>VIRUS DE LA HEPATITIS C (HCV)</a:t>
            </a:r>
            <a:endParaRPr lang="es-MX"/>
          </a:p>
        </p:txBody>
      </p:sp>
      <p:sp>
        <p:nvSpPr>
          <p:cNvPr id="7" name="Slide Number Placeholder 6"/>
          <p:cNvSpPr>
            <a:spLocks noGrp="1"/>
          </p:cNvSpPr>
          <p:nvPr>
            <p:ph type="sldNum" sz="quarter" idx="12"/>
          </p:nvPr>
        </p:nvSpPr>
        <p:spPr/>
        <p:txBody>
          <a:bodyPr/>
          <a:lstStyle/>
          <a:p>
            <a:fld id="{34FBD2E0-0743-4CE2-A35A-19E82920B926}"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CC6FE994-924B-4817-8FFC-EC68CDB3B0B9}" type="datetime1">
              <a:rPr lang="es-MX" smtClean="0"/>
              <a:t>02/12/2015</a:t>
            </a:fld>
            <a:endParaRPr lang="es-MX"/>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r>
              <a:rPr lang="es-MX" smtClean="0"/>
              <a:t>VIRUS DE LA HEPATITIS C (HCV)</a:t>
            </a:r>
            <a:endParaRPr lang="es-MX"/>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34FBD2E0-0743-4CE2-A35A-19E82920B926}" type="slidenum">
              <a:rPr lang="es-MX" smtClean="0"/>
              <a:t>‹Nº›</a:t>
            </a:fld>
            <a:endParaRPr lang="es-MX"/>
          </a:p>
        </p:txBody>
      </p:sp>
      <p:pic>
        <p:nvPicPr>
          <p:cNvPr id="6" name="Picture 5"/>
          <p:cNvPicPr>
            <a:picLocks noChangeAspect="1"/>
          </p:cNvPicPr>
          <p:nvPr/>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1FD17-36E5-4EA1-88E3-2290423B1258}" type="datetime1">
              <a:rPr lang="es-MX" smtClean="0"/>
              <a:t>02/12/2015</a:t>
            </a:fld>
            <a:endParaRPr lang="es-MX"/>
          </a:p>
        </p:txBody>
      </p:sp>
      <p:sp>
        <p:nvSpPr>
          <p:cNvPr id="3" name="Footer Placeholder 2"/>
          <p:cNvSpPr>
            <a:spLocks noGrp="1"/>
          </p:cNvSpPr>
          <p:nvPr>
            <p:ph type="ftr" sz="quarter" idx="11"/>
          </p:nvPr>
        </p:nvSpPr>
        <p:spPr/>
        <p:txBody>
          <a:bodyPr/>
          <a:lstStyle/>
          <a:p>
            <a:r>
              <a:rPr lang="es-MX" smtClean="0"/>
              <a:t>VIRUS DE LA HEPATITIS C (HCV)</a:t>
            </a:r>
            <a:endParaRPr lang="es-MX"/>
          </a:p>
        </p:txBody>
      </p:sp>
      <p:sp>
        <p:nvSpPr>
          <p:cNvPr id="4" name="Slide Number Placeholder 3"/>
          <p:cNvSpPr>
            <a:spLocks noGrp="1"/>
          </p:cNvSpPr>
          <p:nvPr>
            <p:ph type="sldNum" sz="quarter" idx="12"/>
          </p:nvPr>
        </p:nvSpPr>
        <p:spPr/>
        <p:txBody>
          <a:bodyPr/>
          <a:lstStyle/>
          <a:p>
            <a:fld id="{34FBD2E0-0743-4CE2-A35A-19E82920B926}" type="slidenum">
              <a:rPr lang="es-MX" smtClean="0"/>
              <a:t>‹Nº›</a:t>
            </a:fld>
            <a:endParaRPr lang="es-MX"/>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E5DE2839-7767-4077-93C6-06CDE2BEF26E}" type="datetime1">
              <a:rPr lang="es-MX" smtClean="0"/>
              <a:t>02/12/2015</a:t>
            </a:fld>
            <a:endParaRPr lang="es-MX"/>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r>
              <a:rPr lang="es-MX" smtClean="0"/>
              <a:t>VIRUS DE LA HEPATITIS C (HCV)</a:t>
            </a:r>
            <a:endParaRPr lang="es-MX"/>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34FBD2E0-0743-4CE2-A35A-19E82920B926}" type="slidenum">
              <a:rPr lang="es-MX" smtClean="0"/>
              <a:t>‹Nº›</a:t>
            </a:fld>
            <a:endParaRPr lang="es-MX"/>
          </a:p>
        </p:txBody>
      </p:sp>
      <p:sp>
        <p:nvSpPr>
          <p:cNvPr id="7" name="Rectangle 6"/>
          <p:cNvSpPr/>
          <p:nvPr/>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1ED5D055-5B65-4FFC-81CA-1557AA86DF98}" type="datetime1">
              <a:rPr lang="es-MX" smtClean="0"/>
              <a:t>02/12/2015</a:t>
            </a:fld>
            <a:endParaRPr lang="es-MX"/>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r>
              <a:rPr lang="es-MX" smtClean="0"/>
              <a:t>VIRUS DE LA HEPATITIS C (HCV)</a:t>
            </a:r>
            <a:endParaRPr lang="es-MX"/>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34FBD2E0-0743-4CE2-A35A-19E82920B926}"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59687815-95B0-4167-B2B6-EA731C292EA6}" type="datetime1">
              <a:rPr lang="es-MX" smtClean="0"/>
              <a:t>02/12/2015</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r>
              <a:rPr lang="es-MX" smtClean="0"/>
              <a:t>VIRUS DE LA HEPATITIS C (HCV)</a:t>
            </a:r>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4FBD2E0-0743-4CE2-A35A-19E82920B926}" type="slidenum">
              <a:rPr lang="es-MX" smtClean="0"/>
              <a:t>‹Nº›</a:t>
            </a:fld>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1.xml"/><Relationship Id="rId7" Type="http://schemas.openxmlformats.org/officeDocument/2006/relationships/image" Target="../media/image3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9.jpeg"/><Relationship Id="rId5" Type="http://schemas.openxmlformats.org/officeDocument/2006/relationships/image" Target="../media/image38.jpeg"/><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Y8h2wzwdzZs" TargetMode="Externa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p00.epimg.net/sociedad/imagenes/2014/02/19/actualidad/1392816442_298651_1392816527_noticia_normal.jpg"/>
          <p:cNvPicPr>
            <a:picLocks noChangeAspect="1" noChangeArrowheads="1"/>
          </p:cNvPicPr>
          <p:nvPr/>
        </p:nvPicPr>
        <p:blipFill rotWithShape="1">
          <a:blip r:embed="rId2">
            <a:extLst>
              <a:ext uri="{28A0092B-C50C-407E-A947-70E740481C1C}">
                <a14:useLocalDpi xmlns:a14="http://schemas.microsoft.com/office/drawing/2010/main" val="0"/>
              </a:ext>
            </a:extLst>
          </a:blip>
          <a:srcRect b="38405"/>
          <a:stretch/>
        </p:blipFill>
        <p:spPr bwMode="auto">
          <a:xfrm>
            <a:off x="107504" y="72008"/>
            <a:ext cx="9004344" cy="2780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1602452" y="338532"/>
            <a:ext cx="6264696" cy="707886"/>
          </a:xfrm>
          <a:prstGeom prst="rect">
            <a:avLst/>
          </a:prstGeom>
        </p:spPr>
        <p:txBody>
          <a:bodyPr wrap="square">
            <a:spAutoFit/>
          </a:bodyPr>
          <a:lstStyle/>
          <a:p>
            <a:pPr algn="ctr"/>
            <a:r>
              <a:rPr lang="es-MX"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U</a:t>
            </a:r>
            <a:r>
              <a:rPr lang="es-MX"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NIVERSIDAD </a:t>
            </a:r>
            <a:r>
              <a:rPr lang="es-MX"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AUTONOMA DE NUEVO LEON</a:t>
            </a:r>
          </a:p>
          <a:p>
            <a:pPr algn="ctr"/>
            <a:r>
              <a:rPr lang="es-MX"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FACULTAD DE CIENCIAS </a:t>
            </a:r>
            <a:r>
              <a:rPr lang="es-MX"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BIOLOGICAS</a:t>
            </a:r>
          </a:p>
        </p:txBody>
      </p:sp>
      <p:sp>
        <p:nvSpPr>
          <p:cNvPr id="4" name="3 Rectángulo"/>
          <p:cNvSpPr/>
          <p:nvPr/>
        </p:nvSpPr>
        <p:spPr>
          <a:xfrm>
            <a:off x="793144" y="1556792"/>
            <a:ext cx="7883312" cy="4616648"/>
          </a:xfrm>
          <a:prstGeom prst="rect">
            <a:avLst/>
          </a:prstGeom>
        </p:spPr>
        <p:txBody>
          <a:bodyPr wrap="square">
            <a:spAutoFit/>
          </a:bodyPr>
          <a:lstStyle/>
          <a:p>
            <a:pPr algn="ct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APLICACIÓN DE LAS TECNOLOGIAS DE LA INFORMACIÓN</a:t>
            </a:r>
          </a:p>
          <a:p>
            <a:pPr algn="ct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VIRUS DE LA HEPATITIS C</a:t>
            </a: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endPar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es-MX"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Profesor: </a:t>
            </a: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Daniel Julio </a:t>
            </a:r>
            <a:r>
              <a:rPr lang="es-MX"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Eguiarte</a:t>
            </a: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 Lara</a:t>
            </a:r>
            <a:endParaRPr lang="es-MX"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endParaRPr>
          </a:p>
          <a:p>
            <a:r>
              <a:rPr lang="es-MX"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Alumna: Anahí Guadalupe Zamora </a:t>
            </a: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Mendoza</a:t>
            </a:r>
          </a:p>
          <a:p>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Matricula: 1624077</a:t>
            </a:r>
          </a:p>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Grupo: 212</a:t>
            </a:r>
            <a:r>
              <a:rPr lang="es-MX" dirty="0"/>
              <a:t>  </a:t>
            </a:r>
          </a:p>
          <a:p>
            <a:pPr algn="ctr"/>
            <a:r>
              <a:rPr lang="es-MX" dirty="0"/>
              <a:t> </a:t>
            </a:r>
          </a:p>
          <a:p>
            <a:pPr algn="r"/>
            <a:r>
              <a:rPr lang="es-MX" sz="1200" dirty="0">
                <a:ln w="18415" cmpd="sng">
                  <a:solidFill>
                    <a:srgbClr val="FFFFFF"/>
                  </a:solidFill>
                  <a:prstDash val="solid"/>
                </a:ln>
                <a:solidFill>
                  <a:srgbClr val="FFFFFF"/>
                </a:solidFill>
                <a:effectLst>
                  <a:outerShdw blurRad="63500" dir="3600000" algn="tl" rotWithShape="0">
                    <a:srgbClr val="000000">
                      <a:alpha val="70000"/>
                    </a:srgbClr>
                  </a:outerShdw>
                </a:effectLst>
              </a:rPr>
              <a:t>Monterrey, Nuevo León. </a:t>
            </a:r>
            <a:r>
              <a:rPr lang="es-MX" sz="1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Miercoles</a:t>
            </a:r>
            <a:r>
              <a:rPr lang="es-MX"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  de Diciembre de 2015</a:t>
            </a:r>
            <a:r>
              <a:rPr lang="es-MX" sz="12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7" name="Marcador de pie de página 6"/>
          <p:cNvSpPr>
            <a:spLocks noGrp="1"/>
          </p:cNvSpPr>
          <p:nvPr>
            <p:ph type="ftr" sz="quarter" idx="11"/>
          </p:nvPr>
        </p:nvSpPr>
        <p:spPr/>
        <p:txBody>
          <a:bodyPr/>
          <a:lstStyle/>
          <a:p>
            <a:r>
              <a:rPr lang="es-MX" smtClean="0"/>
              <a:t>VIRUS DE LA HEPATITIS C (HCV)</a:t>
            </a:r>
            <a:endParaRPr lang="es-MX"/>
          </a:p>
        </p:txBody>
      </p:sp>
    </p:spTree>
    <p:extLst>
      <p:ext uri="{BB962C8B-B14F-4D97-AF65-F5344CB8AC3E}">
        <p14:creationId xmlns:p14="http://schemas.microsoft.com/office/powerpoint/2010/main" val="4074702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rial Black" panose="020B0A04020102020204" pitchFamily="34" charset="0"/>
              </a:rPr>
              <a:t>GENES Y PROTEINAS</a:t>
            </a:r>
            <a:endParaRPr lang="es-MX" dirty="0">
              <a:latin typeface="Arial Black" panose="020B0A04020102020204" pitchFamily="34" charset="0"/>
            </a:endParaRPr>
          </a:p>
        </p:txBody>
      </p:sp>
      <p:sp>
        <p:nvSpPr>
          <p:cNvPr id="3" name="2 Marcador de pie de página"/>
          <p:cNvSpPr>
            <a:spLocks noGrp="1"/>
          </p:cNvSpPr>
          <p:nvPr>
            <p:ph type="ftr" sz="quarter" idx="11"/>
          </p:nvPr>
        </p:nvSpPr>
        <p:spPr/>
        <p:txBody>
          <a:bodyPr/>
          <a:lstStyle/>
          <a:p>
            <a:r>
              <a:rPr lang="en-US" smtClean="0"/>
              <a:t>VIRUS DE LA HEPATITIS C (HCV)</a:t>
            </a:r>
            <a:endParaRPr lang="es-MX" dirty="0"/>
          </a:p>
        </p:txBody>
      </p:sp>
      <p:sp>
        <p:nvSpPr>
          <p:cNvPr id="7" name="5 Rectángulo"/>
          <p:cNvSpPr/>
          <p:nvPr/>
        </p:nvSpPr>
        <p:spPr>
          <a:xfrm>
            <a:off x="1572147" y="1008971"/>
            <a:ext cx="584730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PROTEINAS </a:t>
            </a: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ESTRUCTURALES</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Diagrama 3"/>
          <p:cNvGraphicFramePr/>
          <p:nvPr>
            <p:extLst>
              <p:ext uri="{D42A27DB-BD31-4B8C-83A1-F6EECF244321}">
                <p14:modId xmlns:p14="http://schemas.microsoft.com/office/powerpoint/2010/main" val="3027034840"/>
              </p:ext>
            </p:extLst>
          </p:nvPr>
        </p:nvGraphicFramePr>
        <p:xfrm>
          <a:off x="4572000" y="2132856"/>
          <a:ext cx="4303948"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3136198202"/>
              </p:ext>
            </p:extLst>
          </p:nvPr>
        </p:nvGraphicFramePr>
        <p:xfrm>
          <a:off x="191852" y="2163040"/>
          <a:ext cx="3660068" cy="3328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3598435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par>
                                <p:cTn id="26" presetID="26" presetClass="emph" presetSubtype="0" fill="hold" grpId="1" nodeType="withEffect">
                                  <p:stCondLst>
                                    <p:cond delay="0"/>
                                  </p:stCondLst>
                                  <p:childTnLst>
                                    <p:animEffect transition="out" filter="fade">
                                      <p:cBhvr>
                                        <p:cTn id="27" dur="500" tmFilter="0, 0; .2, .5; .8, .5; 1, 0"/>
                                        <p:tgtEl>
                                          <p:spTgt spid="7"/>
                                        </p:tgtEl>
                                      </p:cBhvr>
                                    </p:animEffect>
                                    <p:animScale>
                                      <p:cBhvr>
                                        <p:cTn id="28" dur="250" autoRev="1" fill="hold"/>
                                        <p:tgtEl>
                                          <p:spTgt spid="7"/>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900" decel="100000" fill="hold"/>
                                        <p:tgtEl>
                                          <p:spTgt spid="1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Graphic spid="4" grpId="0">
        <p:bldAsOne/>
      </p:bldGraphic>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MX" sz="3100" b="1" dirty="0" smtClean="0">
                <a:latin typeface="Arial Black"/>
              </a:rPr>
              <a:t>EPIDEMIOLOGIA</a:t>
            </a:r>
            <a:endParaRPr lang="es-MX" b="1" i="0" u="none" strike="noStrike" baseline="0" dirty="0" smtClean="0">
              <a:solidFill>
                <a:srgbClr val="7A7A7A"/>
              </a:solidFill>
              <a:latin typeface="Times New Roman"/>
            </a:endParaRPr>
          </a:p>
        </p:txBody>
      </p:sp>
      <p:sp>
        <p:nvSpPr>
          <p:cNvPr id="3" name="2 Marcador de pie de página"/>
          <p:cNvSpPr>
            <a:spLocks noGrp="1"/>
          </p:cNvSpPr>
          <p:nvPr>
            <p:ph type="ftr" sz="quarter" idx="11"/>
          </p:nvPr>
        </p:nvSpPr>
        <p:spPr/>
        <p:txBody>
          <a:bodyPr/>
          <a:lstStyle/>
          <a:p>
            <a:r>
              <a:rPr lang="en-US" smtClean="0"/>
              <a:t>VIRUS DE LA HEPATITIS C (HCV)</a:t>
            </a:r>
            <a:endParaRPr lang="es-MX" dirty="0"/>
          </a:p>
        </p:txBody>
      </p:sp>
      <p:graphicFrame>
        <p:nvGraphicFramePr>
          <p:cNvPr id="8" name="Gráfico 7"/>
          <p:cNvGraphicFramePr/>
          <p:nvPr>
            <p:extLst>
              <p:ext uri="{D42A27DB-BD31-4B8C-83A1-F6EECF244321}">
                <p14:modId xmlns:p14="http://schemas.microsoft.com/office/powerpoint/2010/main" val="2098261120"/>
              </p:ext>
            </p:extLst>
          </p:nvPr>
        </p:nvGraphicFramePr>
        <p:xfrm>
          <a:off x="324852" y="2492896"/>
          <a:ext cx="3959116" cy="2808312"/>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p:nvPr/>
        </p:nvPicPr>
        <p:blipFill rotWithShape="1">
          <a:blip r:embed="rId4">
            <a:extLst>
              <a:ext uri="{28A0092B-C50C-407E-A947-70E740481C1C}">
                <a14:useLocalDpi xmlns:a14="http://schemas.microsoft.com/office/drawing/2010/main" val="0"/>
              </a:ext>
            </a:extLst>
          </a:blip>
          <a:srcRect l="37677" t="40438" r="12308" b="2815"/>
          <a:stretch/>
        </p:blipFill>
        <p:spPr bwMode="auto">
          <a:xfrm>
            <a:off x="4860032" y="2516778"/>
            <a:ext cx="4104456" cy="278443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7 Rectángulo"/>
          <p:cNvSpPr/>
          <p:nvPr/>
        </p:nvSpPr>
        <p:spPr>
          <a:xfrm>
            <a:off x="606892" y="1101422"/>
            <a:ext cx="7853540" cy="923330"/>
          </a:xfrm>
          <a:prstGeom prst="rect">
            <a:avLst/>
          </a:prstGeom>
          <a:noFill/>
        </p:spPr>
        <p:txBody>
          <a:bodyPr wrap="squar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DISTRIBUCIÓN GLOBAL</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403342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32" presetClass="emph" presetSubtype="0" fill="hold" grpId="1" nodeType="withEffect">
                                  <p:stCondLst>
                                    <p:cond delay="0"/>
                                  </p:stCondLst>
                                  <p:childTnLst>
                                    <p:animRot by="120000">
                                      <p:cBhvr>
                                        <p:cTn id="26" dur="100" fill="hold">
                                          <p:stCondLst>
                                            <p:cond delay="0"/>
                                          </p:stCondLst>
                                        </p:cTn>
                                        <p:tgtEl>
                                          <p:spTgt spid="10"/>
                                        </p:tgtEl>
                                        <p:attrNameLst>
                                          <p:attrName>r</p:attrName>
                                        </p:attrNameLst>
                                      </p:cBhvr>
                                    </p:animRot>
                                    <p:animRot by="-240000">
                                      <p:cBhvr>
                                        <p:cTn id="27" dur="200" fill="hold">
                                          <p:stCondLst>
                                            <p:cond delay="200"/>
                                          </p:stCondLst>
                                        </p:cTn>
                                        <p:tgtEl>
                                          <p:spTgt spid="10"/>
                                        </p:tgtEl>
                                        <p:attrNameLst>
                                          <p:attrName>r</p:attrName>
                                        </p:attrNameLst>
                                      </p:cBhvr>
                                    </p:animRot>
                                    <p:animRot by="240000">
                                      <p:cBhvr>
                                        <p:cTn id="28" dur="200" fill="hold">
                                          <p:stCondLst>
                                            <p:cond delay="400"/>
                                          </p:stCondLst>
                                        </p:cTn>
                                        <p:tgtEl>
                                          <p:spTgt spid="10"/>
                                        </p:tgtEl>
                                        <p:attrNameLst>
                                          <p:attrName>r</p:attrName>
                                        </p:attrNameLst>
                                      </p:cBhvr>
                                    </p:animRot>
                                    <p:animRot by="-240000">
                                      <p:cBhvr>
                                        <p:cTn id="29" dur="200" fill="hold">
                                          <p:stCondLst>
                                            <p:cond delay="600"/>
                                          </p:stCondLst>
                                        </p:cTn>
                                        <p:tgtEl>
                                          <p:spTgt spid="10"/>
                                        </p:tgtEl>
                                        <p:attrNameLst>
                                          <p:attrName>r</p:attrName>
                                        </p:attrNameLst>
                                      </p:cBhvr>
                                    </p:animRot>
                                    <p:animRot by="120000">
                                      <p:cBhvr>
                                        <p:cTn id="3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latin typeface="Arial Black" panose="020B0A04020102020204" pitchFamily="34" charset="0"/>
              </a:rPr>
              <a:t>EPIDEMIOLOGIA</a:t>
            </a:r>
            <a:endParaRPr lang="es-MX" dirty="0">
              <a:latin typeface="Arial Black" panose="020B0A04020102020204" pitchFamily="34" charset="0"/>
            </a:endParaRPr>
          </a:p>
        </p:txBody>
      </p:sp>
      <p:sp>
        <p:nvSpPr>
          <p:cNvPr id="3" name="AutoShape 2" descr="data:image/jpeg;base64,/9j/4AAQSkZJRgABAQAAAQABAAD/2wCEAAkGBxQTEhUUExQWFRUXFxcUGBcWFxkcFxUbFxcXGBoaFhgYHiogGBsmGxcXITEhJykrLi4uGB8zODM4NyotLiwBCgoKDg0OGxAQGzQlICUwLCwsMi8tNDQtLC8sLSwsNCwvLDcsLDUsLDUsLiwsMCwsLDQsLCwsLCwvLCwsLCwsNP/AABEIANkA6AMBIgACEQEDEQH/xAAcAAEAAgMBAQEAAAAAAAAAAAAABAUBAwYCBwj/xABBEAACAQIEAwYCBggFBAMAAAABAhEAAwQSITEFQVEGEyJhcYEykQcUQlKhsRUjM2JygpLBFlPR4fBDY3OiVLLx/8QAGgEBAAMBAQEAAAAAAAAAAAAAAAECAwQFBv/EAC4RAAICAQICCAYDAQAAAAAAAAABAhEDEiExQQQTUWGhscHwIjJScZHxQtHhBf/aAAwDAQACEQMRAD8A+40pSgFKUoBSlKAUpSgFKUoBSlKAUpSgFKUoBSlKAUpSgFKUoBSlKAUpSgFKUoBSlKAUqB9cuL+0snzNpu8A9oVz7KalWL6uMysGHUeW4PQjpUWS4tG2lKVJApSvLjQxQGQw60LDrvt51Q2OCXEjKwkLkEFh4c1t8sjUAkXBI2zCtj8MvEgm5JC6NLaE2yug23M5t9fKuVZsvOHidHVY+Uy6ZgNSYFZqmxfDbr2gmca94CCzRDTlGaJfKNNd69vw+6VugvOYyniYAQxYDQSmkLoTtNW66d/Jy9OHoV6uNfMW01iaqmwN6QRc+27HxtsW8KxsQF05a614/R98CBc5NqXbc21Xpr4wxGsCduh5p/Qx1cfqRcFqwXHUVVDh10H9oSJmCzHZpETMaSK1Hhl8r+0Ewo+JtwbsEtEkjOh6ErsBR5pr+BKxw+ovKVBwWGdXJZywObSSftkrAOg8JjSp1bQk2raoykkns7FKUqxU1vfUGCygwTBIBgbmOlewwqt4hw1rjEq4SUKGAZMhgJ8UQC0jSdN9a1twli2bPPjzwc333bTXSFcD+Wud5Mqk1p2+5soY6XxeBb0qlThN2ADdJjoziT4Nd+eVjGwze9Zbh97lc0yFR42BPSSQdR97f86ddPnAdXD6i5pWvDqQqhtSAASJgmNd9fnWyt1wMWKUpUgUpSgFKUoBULF2Cp722PF9pR/1QOXTNGx9tqm0o0SnR4s3QyhlMggEHqDtXuoWGGS4yfZabi+58Y/qIb+c9Km1CDVCsGs0qSCJgMZ3meVKFGyEEgnYHlpzrfbvK0hWBymDBBg9DGxrQMCASQzDNcF0wdyABH8Og0qNieA2XzEg5mW4s5jIF0MGyg6D425czVMeqqkXnpv4Szmk1VDs5h/uc5+IzsV3naDtt7aVj/DeHhgEIDKyEB21DFS3PnlGvlVyhbTSaqm7O2CxZlzMxckk/fYsdNtz+VE7O2AZCGZDTnaZU5hJnXUA+00Ba5h1pmExOvT1/wDw/KqxuAWCuUqY1+00+JmY6zOpdv6jS3wCwJIQiQQfEdZGU89o5bTrvQFgt9TqGB0DbjYzB9DB18jWyaqk7PWApUKQCVYw7alZiddfiP4dBUvAcPt2QRbWM0E+wAG/kKAlUpSgI2Ix1tGCu2UsCQSDlhYmWiBuNCa8NxSyN7qCQCPENQRIPyIPuK1cVzymWwt7zZlGTVeonXQ6fdPlMCzZbxTgkEgfaU7C2AIjQAFtvuedAWf6WswT3iwJ59BmJHUQZkV6Xido7XFPOAddCF233IHvVUltoJOBQGBADWyTLAMOQ+Fm5gHKdpFeP1kgHAoC4AJDLpoJDMBpGRd9/CBtQHQWbqsoZSCp1BGxr3Ufh6xbQFBbMDwLsvkIqRQClVuO4i9t4Fl7iwsFNSSxaRB2AgSf3qxgOKNcKg2LqSCSWWFUgA7mDuYGmuumhoCzpSlAKUpQClU+K41qRaUNBILsYWRocoGrQfQedRRxO/8AetHy7th+Pef2rJ5Yo3j0ebVlzjkMBl+JDnHnAII91JHyrfbaQCNiJHvVZY4l3iuhXJdytAmQ2m6NpOsaEAjpEGrKwwKiNoEVeLT3RnKLjsz3SlDVigpWnEYlEXM7BR1PPyHU+VRPrV25+zTIv37sg+1sa/MirKLe5SWRLbmWNKrv0azftL91vJT3a/8Apr8zT9DJya6D1F67/dqmo9vh+iuqfKP5f78yxpVacNeT4LveD7t0CfZ1AI9wa24TiAY5GBt3N8jc/NSNHHp70cOa3JWTepKvfvvJtKUqhoKUpQClKUBrv28ysslZBGZfiWREqeRFVdzg4ygNfuxMnNc0aAd55RrG2nvVxXxT6cONE30wqM0KguXBmOUlwyqsfw5p65x0qG6RMVbo7peJ4N7uROKLmlvCMQklixIjWNJiPIVe4LhHdsrd7dfLOjtIMzJ9fFX5z4V2WxGItm4ieDI7qxIyubbqhtzPgczIzaGPcfZfos4Zi8Lbu2MS2a2vdtZ1JVcynOik7BWAGXbmNDVI5E3ReWOlZ3dK02MSjlgrBiphoIMHoelbqummrRRprieXcASSAOpMCisCJBkdRX5p7d8fu47FXC5Jto7rat/ZRUJE5ds5iSd9Y2Aqp4VxK/hzOHu3LJ3/AFbFQfNlHhYeoNU6xGqwyqz9XUriPol4niMThHvYm811jdZFlUXKqKugCKATJYzvt0rt6unZk1ToUpSpIOVRQAABAAAA6AaAVmtbhgAWZQWGYW+7csFOxd1MKT0y9RJivNq4xMfqwToMz3FnyBe0AT6GvPpnrXe57uLMQYYHMrfdYbH/AFHMEjnV7wrEh1mImSV+6wMOvs2s881U2JtvbE3FyrzYMCo/iOhHrEedSeC22zOwVgpCnxKVlhIkBoPwwCdiMsbabYrjKjDOoyhdkjjPHksELBdzrAMADlJ/tVLjuINjHt2Um2DOcHqOsbgAHTr6UsKPr7i7pJbLy3jLryldJFdX9XXwnKJX4dPhkRp7V6zcMNUt6uz59LJ0jVcqjdV9n2nOcJwBsYsWyQ6m2zAxquu4+7qIMbyK6e44USSABuSYA965zi2B+sOWtsxIGXMCFtKBJImCXMztp1IrHZXDrdtZrgLlWyrnJKgQDop0nXeoyR1x1ye+1k4ZPHLqorZ21uWv6XU/s1e75ovh/raF/Gn1u9/8f53Fn8J/OrEUrn1R5L34HZok+Mvwl/pXHimX9rauWx96Ay/NCY9xW65bt30GoddwynY9VYag+YqXUDEcNEl7R7q51A8Lf+RNm9dD51KcfsVaklv8S8f68jyt57Wl05k5XY1H/lA2/iGnWOdgDNQsLjST3dxclzpur+aHn6bj8a9jB5f2Zy/uxKew+z7EDyNJLt28iYPbbdeK995LpWpHbmvyMj8YP4VtrM0TsUpShIr4z2w4Dbu8buW8StzJirIFh0JAW4toAmeZUW2MaiWEjWvs1asV8J9KrOOpUWhLS7OXw/Ckyi0iqiEnMqgKrZtWkL1MzG8md6n3sAttbNrKvdBwMgEJGXKq5QNIMQNtK1PaDZQrlXDqxAI8aqwJABBkFZBgTry0IssNgcyMLviznNH3dZERsfOuRdFkk73Z0derRpsW1W+gtHw5CGAylcqlguvxZszHnG/SrateHwyoIVQo0Gg6aCetba6MUNC90jDJPUz4f2i7KqmJvEW2OZ2uKAcuU3WBMkgyozMY00GmsVX/AOGwAZRidhlMRJ1JBU5hHIEV9r4ngrd0kkeJdJHzg/P8a5jDpbY5tGUXHtHKzRCXShnaG8JBI9JiueWHJq2Pcw/9aMMajwquS5Vw250uJcfR7wz6vgbdvKAdWJAjMW8UmfWPaukrThLYVfCSQddSTHkJ2HlW6uuKpUzw8klKTaFKUqxQpsJwgtLXmYs2pAMHyzMvQclgDz3O7EcGQg5SVPmSynyZWOo9IPnU3CXs6K0RmUGOkjUVurNY41wNXlnfE5nB8SKnuHUOssDqGCgSACT9nMp8RA0KjcEV0KE5Z0J1I10128UbecVpODCoy2gEJk6aCYjcbbATyrZgmBtoVEAqCAdxpsfOpgmtmMslLdKjneJlUbvryXLrCAPCEtLGwAPiOvPWrhgWUG8Qi6AoDoSxAAc8xJAy7dZmBq7R8Na/bhfiU5gDsdCCPLeqd0xd8JZuW8qgjOx5gdTMH25xXckpxTuq49y7jyZOWKclpbvhtxfe/wCyf2tAWxIYoZChQSAwO6kDcRr7VaYJEt2lgBFCgkE/DIkyT+ZqmPB7Yu+HPeZdkZv1dvmM7RMbeHUnTSNatU4dmOa8e8bcAiEX+FP7mTVJuOhRvvNcam8kp13e36Ls3PJ4mW/Y22ufvfDb/qb4v5QaC3iW3e1b8lRnP9TEflVjSstSXBevv8G/Vt/M/wAbf74ld9XxA2vI3k1r+6sIrH6QuW/21qB9+2S6j+IQGX5EedWVKa74r0HV18rfn5+hHZLd5OTqdQQfkVI2PmK1KblvQzcT7w+Nf4gPj9Rr5HevF7AFSXskKx1ZT+zf1A+Fv3h7zW7CYwPKkFXX4kbceY+8v7w0qeW268iOe+z8/fZ+zdZvK3wkH+3qOVbK8PaU6kAnrGtegIqhqr5maUpUEiqbthxlcHhLmIdWdUyyqxmOZ1XSdPtTWzimNuJ8Kz51xHb+9iMRgb1pEZmbJCgamLqMY9gaAgcN7bYbFYjDjubwbv7ZQutvwsTkmQ5jRyPQmvrdfCcBwW6h4e64dla2F72Fghku5szxuTJM9I6V9NscXvT8M0B1NYJqLYuuyTENVDjLWInn7UBo452twuAdbWKuMjXM1xWCM6kZo1yAkGfKuTwPGsBh7Is2bzPBZvEl3OxZi0sWUa6xJ6VL4l2du3cbh8S+oso6hSCTmb4WHLQ6+tbO0HAbmKQCPGpBVmBMDmJ3g/mBRbEs+iYBSqAHfXn1JNSa5HD2sROk+9dNgQ+UZ96hbIhkilKVIKzgS+BjyLmPYAH/ANg3vNSMViWDLbtgFiCxLTlRQQJMakknQaTB10r1w5ItICIOVZ56xrrz1qDwrFo9x2ZgLjeEWjIdLaExKtBkkliYjUDWJNI7JI1l8UnIkmxeOjXUA5lLZDexZyB8ql2bYVQqiAAAB0A0Fe6VajNuwajPmfQEqvMjdv4eg8/l1qSRWDVk6KtWebNoKIUQOg/5vXuoeCx2dnQoUZMpIJB0aY1UnXQ6VEfjqqXzI8K2SVGaTNwbDb9mT/MvWqRmpq0WcXHZlvSqccfWSDbuyCB8O8z5xuCN6yePpE5LmjKkZNfET84ynzOkTIqxBb0qnv8AaFFAOS5qFI8I1DRrMwIB59KyO0FvU5bgAnUoRsYOh1nyifkYAt60YnCq8TuPhYaMvof7bHnVavaFIEpcBO4y7RE/n777ET7bj9uSoV2IYpou8EgkGYMER5SJ3qU64ENJqmTEa4ujDOPvLAb+ZdvcfKtyXgf9wQfkaqv8RW9fBd038G3LXXrHz8jFlg8SLiBwCAZjMIOhI25bUbshKjfSlKgsVWN43atuUcGRGsAySAYiZG+5Ect94w4/hTvOxJ8DaQCTJiBEa9Kvq57tX2xwuAC9+xLtqttBLkdYkBRykkUCVmy7xnDLmkQVLAjL9xih123GnWdNZFehx7DCddso0Umcy5lgDUyPyqg4X9K/D7ph2uWCf81PD7shYD3IrrOH8Xw9/SzetXdM36t1aB1OU6VFolpo33cRFo3FGYZc4AIGbSRqdBPWq1u0Cafq7p1gwh005AwTy5cxzIBuaVJBUJxpCD+qu6cigk6oOv8A3BvyBNef09bie6uxIB8ERObWCZjw69OeoIG/i/HsNhY+sX7drN8IdgC3oNzXPcY7fWl0wwF4kTnn9X7Rq34etaYsU8stMFZjnz48EdWR0i7PH0H/AErw0J/Z8gCdNfLbf8auK4nsnjcRjWuNduFbajKFtwvibzGug5E8xXaW1gAamBGu/vU5sTxS0t7kdHzrNHXFbcrPVKUrI3EVpxWFS4uW4iuN4YAieuvOo9viiE6yPUafhtU0GoTT4FnGUXuVwwVy3rZckf5d1iw/luGXX3zARAAr2OKqv7UNZP8A3B4Pa4PB7TPlU+sRSuwar4mFcESDIPMbVlhUN+FWiSQmQnc2yUJ9ShBPvQYe6vw3M4+7cA+QdACPUhqbilyZqwvCskxduGWDmcskg65iFkg7GegqNeuX5bJfswGceLcakAGBoVJUc+X81lZxUnKwKN0Ox81OzD8eoFR7nBLDNmKeKS05n3YyY10n+56mq44RgqiTOUpO5EW7evN4lv2VXwH0iM0k8iSBy0brqfKXMRr+vsEjQjpInU9QNeUwdBym2uC2FJKpBIj4m2kHTXTUA+uvM14XgGHBB7sEjaWYxO+55wPkOgq5QjWXxA0a/ZJJBHpmOYDQfeQAeUTrNes2I1IvWCNxy+1InfTKVHuP5t/6Bsf5c7DVnOgAAGp2gRHSsrwGwAQLehGU+JtQSCRvtIn3PUyBEw1/EEEm9YOZCUj7JIkMT9pdRppo3OJPvucZqA9qI0MEaktrEaQMp3Mmdp0kPwHDkybYPhCalvhUZQBrpA/1qxVYEDYaUBD4fbvAt3rIwgZcoM7tJbToV+R61NpSgFKUoBXwftP2evYriuIZw5t/Wbdhyupto1tCjAfcgjyBJnevvFch2r4bKtcF82VLLce5bDZ/BEKCra9NQQdBB2rHPJqNo2wq5UfIcP8AR9iy6KwCg3LlpmGqplTMj+dt9geR0Ould99CHC3srjO8TI3eraO29sNIDDcAt+NSOIcRW+1pFe/hm71HRntuiXsrT3cyJDAEQ24J0JiO04LgBaDRANxu8YD7x+I6nc1h0fI5yN+kYZY18W3qWdYY1msGu04j8w4pMTj8RdvMGa46XL6g81tvk7u3/DqAP3fOTHwGGxKS1pW0tDEEbhrZKjNl+18XqAG6V9rv8Ce01pbPdoFvPcu5wGlbrM7qnhMTmIEFY01IBVmMsTfsrbuWkC5zdt+DvHVlMZRlLA58rSCo8JkNPh410nRK06fkdMsLnFxaTXoTPoqvi5w9LgEZ3uE+qsUP/wBa7Cqvszw36thrVgTFtQizEkLoC0aSdzVpXa5vI9UuLOWOOONaI8FsKUpUEnLVZcJxceA7fZ/0/wCf6VW0rghJxdnqTgpqmdTSq/hmNzeFviGx6j/WrCu6MlJWjzZRcXTFKVhjpUlTzetBhBHn5jzB5HzrFqdjqRz6+frVNwjGQ1zMzMhZFQ+JhLTpmIkHryGlbLnaK2pdSrypZYABzZSF01gSTpMVliyrJHUjTJBwdMuaVVNx+0AD4t2Giz8LZTH3vadwN2UHD9orIic4lS0ZTOjFToNScwjTeR1FamZbUqqPH7Xh+LxKHHhOikxJ6DQ615btHZ8I8ZLKGACE/EoYT90wRv59DAFvSqg9obWuj+ESfDt/wwPes3OP2wQMrwSROXQACZM8vh/q8jAFtSq/hXF0v5sgYZYnMpGhmInfQT7+tWFAKUpQEfHXHW25tp3jhSVTNlzkDRcx0WdpqmQixYZbaZBbHwBy4Vm8RAZtwJ/Ory5iFXcgVwP0idpbuF+rjCLbutiLxtsjgkMSoywQwy68yY11qrRrCdKnwu/v6eBzmD7QPcuXYmO9KakxKBVMA6LqDt686+l4NWd7d9FUsR3dxmZpVPiARfhJJInb3ivnHF7mLw6d6+HwZBIzGy9xspbSWVgp3gSJr6P2dxafV7RLDM1u2zfxFFmqqNbHTn6RCVaF2333/Rd0ryjg7Ga8veUbkVocJyHGOMl77BCMqEpy8RG/yOnsetabmKZVZlgEDPoAJI8WsbyRVfxjJYvrZtqzyubw6klmedDvoK8vxUB1tvbuKWKr4wBoYWZnUelenHo2KSjJQXC96s8KXSs0XOEpvjW119j6Ph7wdVYbMAw9CJrZUPh2VLaoGByjKNem1TAa8y0+B7iut+IpSlCTlqVqwlwsiE7lVJ9SBP4zW2vOPXMo5BBG41rpbNzMoI5ia5mrfg1+VKdNR6H/AH/MVvglTo5ekwuOosqUpXUcQqmxF2/mIW7ZEsVQGZIk76aMIjnz6iLmq69wSwxJa2CWOYzOpkHXXXUbUBDuX8Ryu4cAZQSTPiLdBtoV0nWYEb1sNnFMJD29gVI1PxWz8WWIKhhtuZ8huPALEg5DIiDnfSABp4uij5VOwuHW2oRBCqIA1Me51oCrNnFn/qWhqSIkSNdDKny119DGuTbxekNZnUsYIBObTSJ+GPl7i4pQFSUxYA8VonN5iVyrE6dQ3pI3iDqazjZnvLPpDAbjfSToOo3NXdKA82wYEmTGp6mvVKUAoaUoCjx/BWckhjVNjOyRdrbMAzWmzoZPhJEToddOtdrVLd4/lLA2bhysRKiQQtzISSYAP2o6EGaApr/Zt3UqwBVhBHUe1b8N2ccAAGAAAPIAQKsf8Q7TYvb8kaY0gxEzrty9wDZcOxfe2w+RkksMrfFCsVBPqAD70BGwXDiikZjJqrxfB7pPxTXTVVXuMFLjIbF0gGAyic0BZgerD116GAObbs/c7zvNZy5PxmvOK7PXLmWQRlYMP9P+dK6Gx2gzOqmzdGbnlJAllCz5QxM7eE71lO0C5STavCCAAU1bMWAyidTC7e29XWSSad8DN4oNOLWz3ZW2ODXZ3j3ro8FZKLDGTUXCcYW46qLd1S2sskAeHNqZ06eRidxNlVDQUpSgOTs28qgTMczz+Ve6jtjbY0zAnoviP9Kyax31xvhTL+9cMe4RZJ9Dlrzj16JNb+G4gLdA5nQ+U7T6n/mlV4wpPx3HbyU5FHpk8XzY1JwyBSoUADMDp1nf1q0XTTKzVxaOppSvLzBjflXeeUeqVRcKtXbVy4XQsXNuWUyCTMtqBCifbQa1LxN28CcokZxGnLLz12nc1hDPcdTi13fk2liqVJosqVVNir6K8287AeGNATmjpPOfQedeW4td0H1ZyYJIkaQxG8ROnXmOUkaxlqVmco06LelUf6Xv/wDxXmeukSPKZjy6eYGRxW+AJwzeYBEx5cp9T/cixUu6VTnid8IjfVyS3eSoOqhXhNx9pfF7bGticSulgpwzgSstmEANufOOfnPkSBaUqv4bjrjmLllrcDc7Ewsx7k/0mrCgFKUoBXK9se3mG4eQj5rl1hmFq3GYDbM5JAUb+ZgwNK6qviHF+yF3FcTv3bkm19c7m5BhltmzbZHGuohkXTb5xSctKsvCNs63g/0u4K6ct1bmHPVwGT+pCY9wBXbYHitm9HdXrdyRmGR1bTTXQ7aj518Gt/Rni86K2UBmuozj4VyIWtsf3LmgnlMHXSu0+g3hTWkxb3LZR+9FkyP8mQwDDQgOzDQxKmqwyanRacElZ9RpSlamRzXbbtlZ4dbUuDcuPIt2lIBaIliT8KiRrruNK5XhH0y4dzGIsXLP7ynvVHrADfJTUX6SOzNzFcSV97SWcOSpMBk+sOLwBJEMFYH/AHiqJ/osui5l71QpN5UJIEkLmsGNyDqGA1BUxoZGMstOjaMFR9m4Jxqzi7ZuYd+8SSuaGAJESBmAmJqwrkPoowbWuGWFcAEm4+hnR7rsuvoRXX1quBk1TFKUqSDlqUIpXnHrCvFy9lg7kkBR1O/ygEnyBrF68FEnnoANSx6KOZrXYtGc7/ERAUahB0B5kwJPkBsNZJOwFZrArNegeQK5rE3FDMWxjqC9xQoBCrDcydQBAEyBtESc3S1Q4u3fLMVw1kw0qxKksAxOsxlJHyz+VARmvLlL/XXIHiMA7AyQBO5iPmAANKyyI5gYxpgQBMSiQWj1XN+XKpDJeiThLJjQAFeRPMxpBPz25VZ4fCLlUtathsuoCiASPEAempHnNAUNwqwIGMfZZ+LxC5BU/FABF1dVy7HaIG2zdQiBjScxBXQ88+g1/fHpkE6aVffVLf3E2j4Rtpp6aD5CvA4faDBu7WQMo0GgBnQctdaAord22wj64xyMGaftAmBvrl1UD57ma8YjKkzjGykOcgBOniGms6EGOUg6QIXoxhLevgTXfwjWDOvvrWPqduI7tIgCMoiBJA25SfmaArOH461aARsR3hYnKTyAPd5f6lb5N0q6rQMHbERbTTbwjTXNppprr61voBSlKAVzvH+CLdttbacrtmbUg6yGAKwRoY/vzroqgd4Wa50WFH5k/P8AKs8kFL7loyaKTithb4CZnQpcVyQGUHKZIDlYI/hM+Y1q74Pw5bKsFEB3e7An4rjF2Op3LMx964zC8Q75sXCsqpiGsgnN4+7S2jGDt4g22kEHcmu04RfLW9eR/MA/3j2qmPDo4svOergidSlK3Mim7ScHTE2ntvJV1yNE7TOkQfxqBjeEpdbDgqT3Lhkg6LlAIzeIE6qp2OqidJroMTc1VfvE/JRJ/tXF8C4gzXr11rXdAYq8gkQzraVbWZupPdnXoB0rCWC3adGkclLdHbYTDi2oVdAOQ0A9AOVbqUrZJJUijdilKVJBqvYZW+JQfz+daP0Zb6H5mplKq4p8UWU5LgymxHB4JZNT57x0B6eVQI1iuoqPfwauQTuOnP1rKeFfxN8fSGtpEilKVucwpSlAKUpQClKUApSlAKUpQClKGgI97GIu7CvnH0pY13fAphb7WHuYk22dGZYDLqWCkZgImOcV22N4GHJIY1Bbs43JqA43tJwt7dhrlnH4q4y+J1uMvjH2iptqpDc9ZmK7fs3xS2MNYBMHubU+vdrM+daR2cbrW232b6tQF9ZxCt8JmtOI4jbTdqxgOHrbGlRMbwNXJMwaAqO2PaFUweJuWmK3bdm49th9lgpgwdDr1rm8JisUmJwn1rEW7qXM3eBLQQqwtM2UmTmE/aGWcp0rq7/ZcMCphlIIIYSCDyIO4p/hiSCSDBkabGCJHQwSPeopE2XFjitttA1TgapMP2eUGSZq6RYEVJB6pSlAKUpQClKUApSlAKUpQClKUApSlAKUpQClKUApSlAKVilAZpWKUBmlYpQGaVilAZpWKUBmlYp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4" descr="data:image/jpeg;base64,/9j/4AAQSkZJRgABAQAAAQABAAD/2wCEAAkGBxQTEhUUExQWFRUXFxcUGBcWFxkcFxUbFxcXGBoaFhgYHiogGBsmGxcXITEhJykrLi4uGB8zODM4NyotLiwBCgoKDg0OGxAQGzQlICUwLCwsMi8tNDQtLC8sLSwsNCwvLDcsLDUsLDUsLiwsMCwsLDQsLCwsLCwvLCwsLCwsNP/AABEIANkA6AMBIgACEQEDEQH/xAAcAAEAAgMBAQEAAAAAAAAAAAAABAUBAwYCBwj/xABBEAACAQIEAwYCBggFBAMAAAABAhEAAwQSITEFQVEGEyJhcYEykQcUQlKhsRUjM2JygpLBFlPR4fBDY3OiVLLx/8QAGgEBAAMBAQEAAAAAAAAAAAAAAAECAwQFBv/EAC4RAAICAQICCAYDAQAAAAAAAAABAhEDEiExQQQTUWGhscHwIjJScZHxQtHhBf/aAAwDAQACEQMRAD8A+40pSgFKUoBSlKAUpSgFKUoBSlKAUpSgFKUoBSlKAUpSgFKUoBSlKAUpSgFKUoBSlKAUqB9cuL+0snzNpu8A9oVz7KalWL6uMysGHUeW4PQjpUWS4tG2lKVJApSvLjQxQGQw60LDrvt51Q2OCXEjKwkLkEFh4c1t8sjUAkXBI2zCtj8MvEgm5JC6NLaE2yug23M5t9fKuVZsvOHidHVY+Uy6ZgNSYFZqmxfDbr2gmca94CCzRDTlGaJfKNNd69vw+6VugvOYyniYAQxYDQSmkLoTtNW66d/Jy9OHoV6uNfMW01iaqmwN6QRc+27HxtsW8KxsQF05a614/R98CBc5NqXbc21Xpr4wxGsCduh5p/Qx1cfqRcFqwXHUVVDh10H9oSJmCzHZpETMaSK1Hhl8r+0Ewo+JtwbsEtEkjOh6ErsBR5pr+BKxw+ovKVBwWGdXJZywObSSftkrAOg8JjSp1bQk2raoykkns7FKUqxU1vfUGCygwTBIBgbmOlewwqt4hw1rjEq4SUKGAZMhgJ8UQC0jSdN9a1twli2bPPjzwc333bTXSFcD+Wud5Mqk1p2+5soY6XxeBb0qlThN2ADdJjoziT4Nd+eVjGwze9Zbh97lc0yFR42BPSSQdR97f86ddPnAdXD6i5pWvDqQqhtSAASJgmNd9fnWyt1wMWKUpUgUpSgFKUoBULF2Cp722PF9pR/1QOXTNGx9tqm0o0SnR4s3QyhlMggEHqDtXuoWGGS4yfZabi+58Y/qIb+c9Km1CDVCsGs0qSCJgMZ3meVKFGyEEgnYHlpzrfbvK0hWBymDBBg9DGxrQMCASQzDNcF0wdyABH8Og0qNieA2XzEg5mW4s5jIF0MGyg6D425czVMeqqkXnpv4Szmk1VDs5h/uc5+IzsV3naDtt7aVj/DeHhgEIDKyEB21DFS3PnlGvlVyhbTSaqm7O2CxZlzMxckk/fYsdNtz+VE7O2AZCGZDTnaZU5hJnXUA+00Ba5h1pmExOvT1/wDw/KqxuAWCuUqY1+00+JmY6zOpdv6jS3wCwJIQiQQfEdZGU89o5bTrvQFgt9TqGB0DbjYzB9DB18jWyaqk7PWApUKQCVYw7alZiddfiP4dBUvAcPt2QRbWM0E+wAG/kKAlUpSgI2Ix1tGCu2UsCQSDlhYmWiBuNCa8NxSyN7qCQCPENQRIPyIPuK1cVzymWwt7zZlGTVeonXQ6fdPlMCzZbxTgkEgfaU7C2AIjQAFtvuedAWf6WswT3iwJ59BmJHUQZkV6Xido7XFPOAddCF233IHvVUltoJOBQGBADWyTLAMOQ+Fm5gHKdpFeP1kgHAoC4AJDLpoJDMBpGRd9/CBtQHQWbqsoZSCp1BGxr3Ufh6xbQFBbMDwLsvkIqRQClVuO4i9t4Fl7iwsFNSSxaRB2AgSf3qxgOKNcKg2LqSCSWWFUgA7mDuYGmuumhoCzpSlAKUpQClU+K41qRaUNBILsYWRocoGrQfQedRRxO/8AetHy7th+Pef2rJ5Yo3j0ebVlzjkMBl+JDnHnAII91JHyrfbaQCNiJHvVZY4l3iuhXJdytAmQ2m6NpOsaEAjpEGrKwwKiNoEVeLT3RnKLjsz3SlDVigpWnEYlEXM7BR1PPyHU+VRPrV25+zTIv37sg+1sa/MirKLe5SWRLbmWNKrv0azftL91vJT3a/8Apr8zT9DJya6D1F67/dqmo9vh+iuqfKP5f78yxpVacNeT4LveD7t0CfZ1AI9wa24TiAY5GBt3N8jc/NSNHHp70cOa3JWTepKvfvvJtKUqhoKUpQClKUBrv28ysslZBGZfiWREqeRFVdzg4ygNfuxMnNc0aAd55RrG2nvVxXxT6cONE30wqM0KguXBmOUlwyqsfw5p65x0qG6RMVbo7peJ4N7uROKLmlvCMQklixIjWNJiPIVe4LhHdsrd7dfLOjtIMzJ9fFX5z4V2WxGItm4ieDI7qxIyubbqhtzPgczIzaGPcfZfos4Zi8Lbu2MS2a2vdtZ1JVcynOik7BWAGXbmNDVI5E3ReWOlZ3dK02MSjlgrBiphoIMHoelbqummrRRprieXcASSAOpMCisCJBkdRX5p7d8fu47FXC5Jto7rat/ZRUJE5ds5iSd9Y2Aqp4VxK/hzOHu3LJ3/AFbFQfNlHhYeoNU6xGqwyqz9XUriPol4niMThHvYm811jdZFlUXKqKugCKATJYzvt0rt6unZk1ToUpSpIOVRQAABAAAA6AaAVmtbhgAWZQWGYW+7csFOxd1MKT0y9RJivNq4xMfqwToMz3FnyBe0AT6GvPpnrXe57uLMQYYHMrfdYbH/AFHMEjnV7wrEh1mImSV+6wMOvs2s881U2JtvbE3FyrzYMCo/iOhHrEedSeC22zOwVgpCnxKVlhIkBoPwwCdiMsbabYrjKjDOoyhdkjjPHksELBdzrAMADlJ/tVLjuINjHt2Um2DOcHqOsbgAHTr6UsKPr7i7pJbLy3jLryldJFdX9XXwnKJX4dPhkRp7V6zcMNUt6uz59LJ0jVcqjdV9n2nOcJwBsYsWyQ6m2zAxquu4+7qIMbyK6e44USSABuSYA965zi2B+sOWtsxIGXMCFtKBJImCXMztp1IrHZXDrdtZrgLlWyrnJKgQDop0nXeoyR1x1ye+1k4ZPHLqorZ21uWv6XU/s1e75ovh/raF/Gn1u9/8f53Fn8J/OrEUrn1R5L34HZok+Mvwl/pXHimX9rauWx96Ay/NCY9xW65bt30GoddwynY9VYag+YqXUDEcNEl7R7q51A8Lf+RNm9dD51KcfsVaklv8S8f68jyt57Wl05k5XY1H/lA2/iGnWOdgDNQsLjST3dxclzpur+aHn6bj8a9jB5f2Zy/uxKew+z7EDyNJLt28iYPbbdeK995LpWpHbmvyMj8YP4VtrM0TsUpShIr4z2w4Dbu8buW8StzJirIFh0JAW4toAmeZUW2MaiWEjWvs1asV8J9KrOOpUWhLS7OXw/Ckyi0iqiEnMqgKrZtWkL1MzG8md6n3sAttbNrKvdBwMgEJGXKq5QNIMQNtK1PaDZQrlXDqxAI8aqwJABBkFZBgTry0IssNgcyMLviznNH3dZERsfOuRdFkk73Z0derRpsW1W+gtHw5CGAylcqlguvxZszHnG/SrateHwyoIVQo0Gg6aCetba6MUNC90jDJPUz4f2i7KqmJvEW2OZ2uKAcuU3WBMkgyozMY00GmsVX/AOGwAZRidhlMRJ1JBU5hHIEV9r4ngrd0kkeJdJHzg/P8a5jDpbY5tGUXHtHKzRCXShnaG8JBI9JiueWHJq2Pcw/9aMMajwquS5Vw250uJcfR7wz6vgbdvKAdWJAjMW8UmfWPaukrThLYVfCSQddSTHkJ2HlW6uuKpUzw8klKTaFKUqxQpsJwgtLXmYs2pAMHyzMvQclgDz3O7EcGQg5SVPmSynyZWOo9IPnU3CXs6K0RmUGOkjUVurNY41wNXlnfE5nB8SKnuHUOssDqGCgSACT9nMp8RA0KjcEV0KE5Z0J1I10128UbecVpODCoy2gEJk6aCYjcbbATyrZgmBtoVEAqCAdxpsfOpgmtmMslLdKjneJlUbvryXLrCAPCEtLGwAPiOvPWrhgWUG8Qi6AoDoSxAAc8xJAy7dZmBq7R8Na/bhfiU5gDsdCCPLeqd0xd8JZuW8qgjOx5gdTMH25xXckpxTuq49y7jyZOWKclpbvhtxfe/wCyf2tAWxIYoZChQSAwO6kDcRr7VaYJEt2lgBFCgkE/DIkyT+ZqmPB7Yu+HPeZdkZv1dvmM7RMbeHUnTSNatU4dmOa8e8bcAiEX+FP7mTVJuOhRvvNcam8kp13e36Ls3PJ4mW/Y22ufvfDb/qb4v5QaC3iW3e1b8lRnP9TEflVjSstSXBevv8G/Vt/M/wAbf74ld9XxA2vI3k1r+6sIrH6QuW/21qB9+2S6j+IQGX5EedWVKa74r0HV18rfn5+hHZLd5OTqdQQfkVI2PmK1KblvQzcT7w+Nf4gPj9Rr5HevF7AFSXskKx1ZT+zf1A+Fv3h7zW7CYwPKkFXX4kbceY+8v7w0qeW268iOe+z8/fZ+zdZvK3wkH+3qOVbK8PaU6kAnrGtegIqhqr5maUpUEiqbthxlcHhLmIdWdUyyqxmOZ1XSdPtTWzimNuJ8Kz51xHb+9iMRgb1pEZmbJCgamLqMY9gaAgcN7bYbFYjDjubwbv7ZQutvwsTkmQ5jRyPQmvrdfCcBwW6h4e64dla2F72Fghku5szxuTJM9I6V9NscXvT8M0B1NYJqLYuuyTENVDjLWInn7UBo452twuAdbWKuMjXM1xWCM6kZo1yAkGfKuTwPGsBh7Is2bzPBZvEl3OxZi0sWUa6xJ6VL4l2du3cbh8S+oso6hSCTmb4WHLQ6+tbO0HAbmKQCPGpBVmBMDmJ3g/mBRbEs+iYBSqAHfXn1JNSa5HD2sROk+9dNgQ+UZ96hbIhkilKVIKzgS+BjyLmPYAH/ANg3vNSMViWDLbtgFiCxLTlRQQJMakknQaTB10r1w5ItICIOVZ56xrrz1qDwrFo9x2ZgLjeEWjIdLaExKtBkkliYjUDWJNI7JI1l8UnIkmxeOjXUA5lLZDexZyB8ql2bYVQqiAAAB0A0Fe6VajNuwajPmfQEqvMjdv4eg8/l1qSRWDVk6KtWebNoKIUQOg/5vXuoeCx2dnQoUZMpIJB0aY1UnXQ6VEfjqqXzI8K2SVGaTNwbDb9mT/MvWqRmpq0WcXHZlvSqccfWSDbuyCB8O8z5xuCN6yePpE5LmjKkZNfET84ynzOkTIqxBb0qnv8AaFFAOS5qFI8I1DRrMwIB59KyO0FvU5bgAnUoRsYOh1nyifkYAt60YnCq8TuPhYaMvof7bHnVavaFIEpcBO4y7RE/n777ET7bj9uSoV2IYpou8EgkGYMER5SJ3qU64ENJqmTEa4ujDOPvLAb+ZdvcfKtyXgf9wQfkaqv8RW9fBd038G3LXXrHz8jFlg8SLiBwCAZjMIOhI25bUbshKjfSlKgsVWN43atuUcGRGsAySAYiZG+5Ect94w4/hTvOxJ8DaQCTJiBEa9Kvq57tX2xwuAC9+xLtqttBLkdYkBRykkUCVmy7xnDLmkQVLAjL9xih123GnWdNZFehx7DCddso0Umcy5lgDUyPyqg4X9K/D7ph2uWCf81PD7shYD3IrrOH8Xw9/SzetXdM36t1aB1OU6VFolpo33cRFo3FGYZc4AIGbSRqdBPWq1u0Cafq7p1gwh005AwTy5cxzIBuaVJBUJxpCD+qu6cigk6oOv8A3BvyBNef09bie6uxIB8ERObWCZjw69OeoIG/i/HsNhY+sX7drN8IdgC3oNzXPcY7fWl0wwF4kTnn9X7Rq34etaYsU8stMFZjnz48EdWR0i7PH0H/AErw0J/Z8gCdNfLbf8auK4nsnjcRjWuNduFbajKFtwvibzGug5E8xXaW1gAamBGu/vU5sTxS0t7kdHzrNHXFbcrPVKUrI3EVpxWFS4uW4iuN4YAieuvOo9viiE6yPUafhtU0GoTT4FnGUXuVwwVy3rZckf5d1iw/luGXX3zARAAr2OKqv7UNZP8A3B4Pa4PB7TPlU+sRSuwar4mFcESDIPMbVlhUN+FWiSQmQnc2yUJ9ShBPvQYe6vw3M4+7cA+QdACPUhqbilyZqwvCskxduGWDmcskg65iFkg7GegqNeuX5bJfswGceLcakAGBoVJUc+X81lZxUnKwKN0Ox81OzD8eoFR7nBLDNmKeKS05n3YyY10n+56mq44RgqiTOUpO5EW7evN4lv2VXwH0iM0k8iSBy0brqfKXMRr+vsEjQjpInU9QNeUwdBym2uC2FJKpBIj4m2kHTXTUA+uvM14XgGHBB7sEjaWYxO+55wPkOgq5QjWXxA0a/ZJJBHpmOYDQfeQAeUTrNes2I1IvWCNxy+1InfTKVHuP5t/6Bsf5c7DVnOgAAGp2gRHSsrwGwAQLehGU+JtQSCRvtIn3PUyBEw1/EEEm9YOZCUj7JIkMT9pdRppo3OJPvucZqA9qI0MEaktrEaQMp3Mmdp0kPwHDkybYPhCalvhUZQBrpA/1qxVYEDYaUBD4fbvAt3rIwgZcoM7tJbToV+R61NpSgFKUoBXwftP2evYriuIZw5t/Wbdhyupto1tCjAfcgjyBJnevvFch2r4bKtcF82VLLce5bDZ/BEKCra9NQQdBB2rHPJqNo2wq5UfIcP8AR9iy6KwCg3LlpmGqplTMj+dt9geR0Ould99CHC3srjO8TI3eraO29sNIDDcAt+NSOIcRW+1pFe/hm71HRntuiXsrT3cyJDAEQ24J0JiO04LgBaDRANxu8YD7x+I6nc1h0fI5yN+kYZY18W3qWdYY1msGu04j8w4pMTj8RdvMGa46XL6g81tvk7u3/DqAP3fOTHwGGxKS1pW0tDEEbhrZKjNl+18XqAG6V9rv8Ce01pbPdoFvPcu5wGlbrM7qnhMTmIEFY01IBVmMsTfsrbuWkC5zdt+DvHVlMZRlLA58rSCo8JkNPh410nRK06fkdMsLnFxaTXoTPoqvi5w9LgEZ3uE+qsUP/wBa7Cqvszw36thrVgTFtQizEkLoC0aSdzVpXa5vI9UuLOWOOONaI8FsKUpUEnLVZcJxceA7fZ/0/wCf6VW0rghJxdnqTgpqmdTSq/hmNzeFviGx6j/WrCu6MlJWjzZRcXTFKVhjpUlTzetBhBHn5jzB5HzrFqdjqRz6+frVNwjGQ1zMzMhZFQ+JhLTpmIkHryGlbLnaK2pdSrypZYABzZSF01gSTpMVliyrJHUjTJBwdMuaVVNx+0AD4t2Giz8LZTH3vadwN2UHD9orIic4lS0ZTOjFToNScwjTeR1FamZbUqqPH7Xh+LxKHHhOikxJ6DQ615btHZ8I8ZLKGACE/EoYT90wRv59DAFvSqg9obWuj+ESfDt/wwPes3OP2wQMrwSROXQACZM8vh/q8jAFtSq/hXF0v5sgYZYnMpGhmInfQT7+tWFAKUpQEfHXHW25tp3jhSVTNlzkDRcx0WdpqmQixYZbaZBbHwBy4Vm8RAZtwJ/Ory5iFXcgVwP0idpbuF+rjCLbutiLxtsjgkMSoywQwy68yY11qrRrCdKnwu/v6eBzmD7QPcuXYmO9KakxKBVMA6LqDt686+l4NWd7d9FUsR3dxmZpVPiARfhJJInb3ivnHF7mLw6d6+HwZBIzGy9xspbSWVgp3gSJr6P2dxafV7RLDM1u2zfxFFmqqNbHTn6RCVaF2333/Rd0ryjg7Ga8veUbkVocJyHGOMl77BCMqEpy8RG/yOnsetabmKZVZlgEDPoAJI8WsbyRVfxjJYvrZtqzyubw6klmedDvoK8vxUB1tvbuKWKr4wBoYWZnUelenHo2KSjJQXC96s8KXSs0XOEpvjW119j6Ph7wdVYbMAw9CJrZUPh2VLaoGByjKNem1TAa8y0+B7iut+IpSlCTlqVqwlwsiE7lVJ9SBP4zW2vOPXMo5BBG41rpbNzMoI5ia5mrfg1+VKdNR6H/AH/MVvglTo5ekwuOosqUpXUcQqmxF2/mIW7ZEsVQGZIk76aMIjnz6iLmq69wSwxJa2CWOYzOpkHXXXUbUBDuX8Ryu4cAZQSTPiLdBtoV0nWYEb1sNnFMJD29gVI1PxWz8WWIKhhtuZ8huPALEg5DIiDnfSABp4uij5VOwuHW2oRBCqIA1Me51oCrNnFn/qWhqSIkSNdDKny119DGuTbxekNZnUsYIBObTSJ+GPl7i4pQFSUxYA8VonN5iVyrE6dQ3pI3iDqazjZnvLPpDAbjfSToOo3NXdKA82wYEmTGp6mvVKUAoaUoCjx/BWckhjVNjOyRdrbMAzWmzoZPhJEToddOtdrVLd4/lLA2bhysRKiQQtzISSYAP2o6EGaApr/Zt3UqwBVhBHUe1b8N2ccAAGAAAPIAQKsf8Q7TYvb8kaY0gxEzrty9wDZcOxfe2w+RkksMrfFCsVBPqAD70BGwXDiikZjJqrxfB7pPxTXTVVXuMFLjIbF0gGAyic0BZgerD116GAObbs/c7zvNZy5PxmvOK7PXLmWQRlYMP9P+dK6Gx2gzOqmzdGbnlJAllCz5QxM7eE71lO0C5STavCCAAU1bMWAyidTC7e29XWSSad8DN4oNOLWz3ZW2ODXZ3j3ro8FZKLDGTUXCcYW46qLd1S2sskAeHNqZ06eRidxNlVDQUpSgOTs28qgTMczz+Ve6jtjbY0zAnoviP9Kyax31xvhTL+9cMe4RZJ9Dlrzj16JNb+G4gLdA5nQ+U7T6n/mlV4wpPx3HbyU5FHpk8XzY1JwyBSoUADMDp1nf1q0XTTKzVxaOppSvLzBjflXeeUeqVRcKtXbVy4XQsXNuWUyCTMtqBCifbQa1LxN28CcokZxGnLLz12nc1hDPcdTi13fk2liqVJosqVVNir6K8287AeGNATmjpPOfQedeW4td0H1ZyYJIkaQxG8ROnXmOUkaxlqVmco06LelUf6Xv/wDxXmeukSPKZjy6eYGRxW+AJwzeYBEx5cp9T/cixUu6VTnid8IjfVyS3eSoOqhXhNx9pfF7bGticSulgpwzgSstmEANufOOfnPkSBaUqv4bjrjmLllrcDc7Ewsx7k/0mrCgFKUoBXK9se3mG4eQj5rl1hmFq3GYDbM5JAUb+ZgwNK6qviHF+yF3FcTv3bkm19c7m5BhltmzbZHGuohkXTb5xSctKsvCNs63g/0u4K6ct1bmHPVwGT+pCY9wBXbYHitm9HdXrdyRmGR1bTTXQ7aj518Gt/Rni86K2UBmuozj4VyIWtsf3LmgnlMHXSu0+g3hTWkxb3LZR+9FkyP8mQwDDQgOzDQxKmqwyanRacElZ9RpSlamRzXbbtlZ4dbUuDcuPIt2lIBaIliT8KiRrruNK5XhH0y4dzGIsXLP7ynvVHrADfJTUX6SOzNzFcSV97SWcOSpMBk+sOLwBJEMFYH/AHiqJ/osui5l71QpN5UJIEkLmsGNyDqGA1BUxoZGMstOjaMFR9m4Jxqzi7ZuYd+8SSuaGAJESBmAmJqwrkPoowbWuGWFcAEm4+hnR7rsuvoRXX1quBk1TFKUqSDlqUIpXnHrCvFy9lg7kkBR1O/ygEnyBrF68FEnnoANSx6KOZrXYtGc7/ERAUahB0B5kwJPkBsNZJOwFZrArNegeQK5rE3FDMWxjqC9xQoBCrDcydQBAEyBtESc3S1Q4u3fLMVw1kw0qxKksAxOsxlJHyz+VARmvLlL/XXIHiMA7AyQBO5iPmAANKyyI5gYxpgQBMSiQWj1XN+XKpDJeiThLJjQAFeRPMxpBPz25VZ4fCLlUtathsuoCiASPEAempHnNAUNwqwIGMfZZ+LxC5BU/FABF1dVy7HaIG2zdQiBjScxBXQ88+g1/fHpkE6aVffVLf3E2j4Rtpp6aD5CvA4faDBu7WQMo0GgBnQctdaAord22wj64xyMGaftAmBvrl1UD57ma8YjKkzjGykOcgBOniGms6EGOUg6QIXoxhLevgTXfwjWDOvvrWPqduI7tIgCMoiBJA25SfmaArOH461aARsR3hYnKTyAPd5f6lb5N0q6rQMHbERbTTbwjTXNppprr61voBSlKAVzvH+CLdttbacrtmbUg6yGAKwRoY/vzroqgd4Wa50WFH5k/P8AKs8kFL7loyaKTithb4CZnQpcVyQGUHKZIDlYI/hM+Y1q74Pw5bKsFEB3e7An4rjF2Op3LMx964zC8Q75sXCsqpiGsgnN4+7S2jGDt4g22kEHcmu04RfLW9eR/MA/3j2qmPDo4svOergidSlK3Mim7ScHTE2ntvJV1yNE7TOkQfxqBjeEpdbDgqT3Lhkg6LlAIzeIE6qp2OqidJroMTc1VfvE/JRJ/tXF8C4gzXr11rXdAYq8gkQzraVbWZupPdnXoB0rCWC3adGkclLdHbYTDi2oVdAOQ0A9AOVbqUrZJJUijdilKVJBqvYZW+JQfz+daP0Zb6H5mplKq4p8UWU5LgymxHB4JZNT57x0B6eVQI1iuoqPfwauQTuOnP1rKeFfxN8fSGtpEilKVucwpSlAKUpQClKUApSlAKUpQClKGgI97GIu7CvnH0pY13fAphb7WHuYk22dGZYDLqWCkZgImOcV22N4GHJIY1Bbs43JqA43tJwt7dhrlnH4q4y+J1uMvjH2iptqpDc9ZmK7fs3xS2MNYBMHubU+vdrM+daR2cbrW232b6tQF9ZxCt8JmtOI4jbTdqxgOHrbGlRMbwNXJMwaAqO2PaFUweJuWmK3bdm49th9lgpgwdDr1rm8JisUmJwn1rEW7qXM3eBLQQqwtM2UmTmE/aGWcp0rq7/ZcMCphlIIIYSCDyIO4p/hiSCSDBkabGCJHQwSPeopE2XFjitttA1TgapMP2eUGSZq6RYEVJB6pSlAKUpQClKUApSlAKUpQClKUApSlAKUpQClKUApSlAKVilAZpWKUBmlYpQGaVilAZpWKUBmlYp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Rectángulo"/>
          <p:cNvSpPr/>
          <p:nvPr/>
        </p:nvSpPr>
        <p:spPr>
          <a:xfrm>
            <a:off x="606892" y="1101422"/>
            <a:ext cx="7853540" cy="923330"/>
          </a:xfrm>
          <a:prstGeom prst="rect">
            <a:avLst/>
          </a:prstGeom>
          <a:noFill/>
        </p:spPr>
        <p:txBody>
          <a:bodyPr wrap="squar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PREVALENCIA DEL VHC</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Marcador de pie de página"/>
          <p:cNvSpPr>
            <a:spLocks noGrp="1"/>
          </p:cNvSpPr>
          <p:nvPr>
            <p:ph type="ftr" sz="quarter" idx="11"/>
          </p:nvPr>
        </p:nvSpPr>
        <p:spPr/>
        <p:txBody>
          <a:bodyPr/>
          <a:lstStyle/>
          <a:p>
            <a:r>
              <a:rPr lang="es-MX" smtClean="0"/>
              <a:t>VIRUS DE LA HEPATITIS C (HCV)</a:t>
            </a:r>
            <a:endParaRPr lang="es-MX" dirty="0"/>
          </a:p>
        </p:txBody>
      </p:sp>
      <p:sp>
        <p:nvSpPr>
          <p:cNvPr id="9" name="Rectángulo 8"/>
          <p:cNvSpPr/>
          <p:nvPr/>
        </p:nvSpPr>
        <p:spPr>
          <a:xfrm>
            <a:off x="899592" y="4822407"/>
            <a:ext cx="7344816" cy="923330"/>
          </a:xfrm>
          <a:prstGeom prst="rect">
            <a:avLst/>
          </a:prstGeom>
        </p:spPr>
        <p:txBody>
          <a:bodyPr wrap="square">
            <a:spAutoFit/>
          </a:bodyPr>
          <a:lstStyle/>
          <a:p>
            <a:pPr algn="just"/>
            <a:r>
              <a:rPr lang="es-MX" dirty="0">
                <a:latin typeface="Agency FB" panose="020B0503020202020204" pitchFamily="34" charset="0"/>
                <a:ea typeface="Arial" panose="020B0604020202020204" pitchFamily="34" charset="0"/>
                <a:cs typeface="Cordia New"/>
              </a:rPr>
              <a:t>La prevalencia </a:t>
            </a:r>
            <a:r>
              <a:rPr lang="es-MX" dirty="0" smtClean="0">
                <a:latin typeface="Agency FB" panose="020B0503020202020204" pitchFamily="34" charset="0"/>
                <a:ea typeface="Arial" panose="020B0604020202020204" pitchFamily="34" charset="0"/>
                <a:cs typeface="Cordia New"/>
              </a:rPr>
              <a:t>es </a:t>
            </a:r>
            <a:r>
              <a:rPr lang="es-MX" dirty="0">
                <a:latin typeface="Agency FB" panose="020B0503020202020204" pitchFamily="34" charset="0"/>
                <a:ea typeface="Arial" panose="020B0604020202020204" pitchFamily="34" charset="0"/>
                <a:cs typeface="Cordia New"/>
              </a:rPr>
              <a:t>difícil de </a:t>
            </a:r>
            <a:r>
              <a:rPr lang="es-MX" dirty="0" smtClean="0">
                <a:latin typeface="Agency FB" panose="020B0503020202020204" pitchFamily="34" charset="0"/>
                <a:ea typeface="Arial" panose="020B0604020202020204" pitchFamily="34" charset="0"/>
                <a:cs typeface="Cordia New"/>
              </a:rPr>
              <a:t>estimar. </a:t>
            </a:r>
            <a:r>
              <a:rPr lang="es-MX" dirty="0">
                <a:latin typeface="Agency FB" panose="020B0503020202020204" pitchFamily="34" charset="0"/>
              </a:rPr>
              <a:t>V</a:t>
            </a:r>
            <a:r>
              <a:rPr lang="es-MX" dirty="0" smtClean="0">
                <a:latin typeface="Agency FB" panose="020B0503020202020204" pitchFamily="34" charset="0"/>
              </a:rPr>
              <a:t>aría </a:t>
            </a:r>
            <a:r>
              <a:rPr lang="es-MX" dirty="0">
                <a:latin typeface="Agency FB" panose="020B0503020202020204" pitchFamily="34" charset="0"/>
              </a:rPr>
              <a:t>sustancialmente entre los diferentes países. </a:t>
            </a:r>
            <a:r>
              <a:rPr lang="es-MX" dirty="0" smtClean="0">
                <a:latin typeface="Agency FB" panose="020B0503020202020204" pitchFamily="34" charset="0"/>
              </a:rPr>
              <a:t>Hay  bajas prevalencias en Norte américa. Así como tasas intermedias en Japón. </a:t>
            </a:r>
            <a:r>
              <a:rPr lang="es-MX" dirty="0">
                <a:latin typeface="Agency FB" panose="020B0503020202020204" pitchFamily="34" charset="0"/>
              </a:rPr>
              <a:t>Y tasas elevadas en Asia </a:t>
            </a:r>
            <a:r>
              <a:rPr lang="es-MX" dirty="0" smtClean="0">
                <a:latin typeface="Agency FB" panose="020B0503020202020204" pitchFamily="34" charset="0"/>
              </a:rPr>
              <a:t>oriental. Además de Egipto y Europa Oriental.</a:t>
            </a:r>
            <a:endParaRPr lang="es-ES" dirty="0">
              <a:latin typeface="Agency FB" panose="020B0503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278004491"/>
              </p:ext>
            </p:extLst>
          </p:nvPr>
        </p:nvGraphicFramePr>
        <p:xfrm>
          <a:off x="1331640" y="2253151"/>
          <a:ext cx="6552728" cy="2327976"/>
        </p:xfrm>
        <a:graphic>
          <a:graphicData uri="http://schemas.openxmlformats.org/drawingml/2006/table">
            <a:tbl>
              <a:tblPr firstRow="1" firstCol="1" bandRow="1">
                <a:tableStyleId>{5C22544A-7EE6-4342-B048-85BDC9FD1C3A}</a:tableStyleId>
              </a:tblPr>
              <a:tblGrid>
                <a:gridCol w="3009593"/>
                <a:gridCol w="3543135"/>
              </a:tblGrid>
              <a:tr h="332568">
                <a:tc gridSpan="2">
                  <a:txBody>
                    <a:bodyPr/>
                    <a:lstStyle/>
                    <a:p>
                      <a:pPr marL="457200" algn="ctr">
                        <a:lnSpc>
                          <a:spcPct val="150000"/>
                        </a:lnSpc>
                        <a:spcAft>
                          <a:spcPts val="0"/>
                        </a:spcAft>
                      </a:pPr>
                      <a:r>
                        <a:rPr lang="es-MX" sz="1000" dirty="0">
                          <a:effectLst/>
                        </a:rPr>
                        <a:t>TABLA 2. TASA DE PREVALENCIA DEL VHC EN DISTINTOS PAISES</a:t>
                      </a:r>
                      <a:endParaRPr lang="es-ES" sz="1100" dirty="0">
                        <a:effectLst/>
                        <a:latin typeface="Arial" panose="020B0604020202020204" pitchFamily="34" charset="0"/>
                        <a:ea typeface="Arial" panose="020B0604020202020204" pitchFamily="34" charset="0"/>
                        <a:cs typeface="Cordia New"/>
                      </a:endParaRPr>
                    </a:p>
                  </a:txBody>
                  <a:tcPr marL="68580" marR="68580" marT="0" marB="0"/>
                </a:tc>
                <a:tc hMerge="1">
                  <a:txBody>
                    <a:bodyPr/>
                    <a:lstStyle/>
                    <a:p>
                      <a:endParaRPr lang="es-ES"/>
                    </a:p>
                  </a:txBody>
                  <a:tcPr/>
                </a:tc>
              </a:tr>
              <a:tr h="332568">
                <a:tc>
                  <a:txBody>
                    <a:bodyPr/>
                    <a:lstStyle/>
                    <a:p>
                      <a:pPr marL="457200" algn="ctr">
                        <a:lnSpc>
                          <a:spcPct val="150000"/>
                        </a:lnSpc>
                        <a:spcAft>
                          <a:spcPts val="0"/>
                        </a:spcAft>
                      </a:pPr>
                      <a:r>
                        <a:rPr lang="es-MX" sz="1000">
                          <a:effectLst/>
                        </a:rPr>
                        <a:t>Norteamerica</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1000">
                          <a:effectLst/>
                        </a:rPr>
                        <a:t>PREVALENCIA BAJA</a:t>
                      </a:r>
                      <a:endParaRPr lang="es-ES" sz="1100">
                        <a:effectLst/>
                        <a:latin typeface="Arial" panose="020B0604020202020204" pitchFamily="34" charset="0"/>
                        <a:ea typeface="Arial" panose="020B0604020202020204" pitchFamily="34" charset="0"/>
                        <a:cs typeface="Cordia New"/>
                      </a:endParaRPr>
                    </a:p>
                  </a:txBody>
                  <a:tcPr marL="68580" marR="68580" marT="0" marB="0"/>
                </a:tc>
              </a:tr>
              <a:tr h="332568">
                <a:tc>
                  <a:txBody>
                    <a:bodyPr/>
                    <a:lstStyle/>
                    <a:p>
                      <a:pPr marL="457200" algn="ctr">
                        <a:lnSpc>
                          <a:spcPct val="150000"/>
                        </a:lnSpc>
                        <a:spcAft>
                          <a:spcPts val="0"/>
                        </a:spcAft>
                      </a:pPr>
                      <a:r>
                        <a:rPr lang="es-MX" sz="1000">
                          <a:effectLst/>
                        </a:rPr>
                        <a:t>Europa Occidental</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1000">
                          <a:effectLst/>
                        </a:rPr>
                        <a:t>PREVALENCIA BAJA</a:t>
                      </a:r>
                      <a:endParaRPr lang="es-ES" sz="1100">
                        <a:effectLst/>
                        <a:latin typeface="Arial" panose="020B0604020202020204" pitchFamily="34" charset="0"/>
                        <a:ea typeface="Arial" panose="020B0604020202020204" pitchFamily="34" charset="0"/>
                        <a:cs typeface="Cordia New"/>
                      </a:endParaRPr>
                    </a:p>
                  </a:txBody>
                  <a:tcPr marL="68580" marR="68580" marT="0" marB="0"/>
                </a:tc>
              </a:tr>
              <a:tr h="332568">
                <a:tc>
                  <a:txBody>
                    <a:bodyPr/>
                    <a:lstStyle/>
                    <a:p>
                      <a:pPr marL="457200" algn="ctr">
                        <a:lnSpc>
                          <a:spcPct val="150000"/>
                        </a:lnSpc>
                        <a:spcAft>
                          <a:spcPts val="0"/>
                        </a:spcAft>
                      </a:pPr>
                      <a:r>
                        <a:rPr lang="es-MX" sz="1000">
                          <a:effectLst/>
                        </a:rPr>
                        <a:t>Japón</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1000">
                          <a:effectLst/>
                        </a:rPr>
                        <a:t>PREVALENCIA INTERMEDIA</a:t>
                      </a:r>
                      <a:endParaRPr lang="es-ES" sz="1100">
                        <a:effectLst/>
                        <a:latin typeface="Arial" panose="020B0604020202020204" pitchFamily="34" charset="0"/>
                        <a:ea typeface="Arial" panose="020B0604020202020204" pitchFamily="34" charset="0"/>
                        <a:cs typeface="Cordia New"/>
                      </a:endParaRPr>
                    </a:p>
                  </a:txBody>
                  <a:tcPr marL="68580" marR="68580" marT="0" marB="0"/>
                </a:tc>
              </a:tr>
              <a:tr h="332568">
                <a:tc>
                  <a:txBody>
                    <a:bodyPr/>
                    <a:lstStyle/>
                    <a:p>
                      <a:pPr marL="457200" algn="ctr">
                        <a:lnSpc>
                          <a:spcPct val="150000"/>
                        </a:lnSpc>
                        <a:spcAft>
                          <a:spcPts val="0"/>
                        </a:spcAft>
                      </a:pPr>
                      <a:r>
                        <a:rPr lang="es-MX" sz="1000">
                          <a:effectLst/>
                        </a:rPr>
                        <a:t>Europa Oriental</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1000">
                          <a:effectLst/>
                        </a:rPr>
                        <a:t>PREVALENCIA ALTA</a:t>
                      </a:r>
                      <a:endParaRPr lang="es-ES" sz="1100">
                        <a:effectLst/>
                        <a:latin typeface="Arial" panose="020B0604020202020204" pitchFamily="34" charset="0"/>
                        <a:ea typeface="Arial" panose="020B0604020202020204" pitchFamily="34" charset="0"/>
                        <a:cs typeface="Cordia New"/>
                      </a:endParaRPr>
                    </a:p>
                  </a:txBody>
                  <a:tcPr marL="68580" marR="68580" marT="0" marB="0"/>
                </a:tc>
              </a:tr>
              <a:tr h="332568">
                <a:tc>
                  <a:txBody>
                    <a:bodyPr/>
                    <a:lstStyle/>
                    <a:p>
                      <a:pPr marL="457200" algn="ctr">
                        <a:lnSpc>
                          <a:spcPct val="150000"/>
                        </a:lnSpc>
                        <a:spcAft>
                          <a:spcPts val="0"/>
                        </a:spcAft>
                      </a:pPr>
                      <a:r>
                        <a:rPr lang="es-MX" sz="1000">
                          <a:effectLst/>
                        </a:rPr>
                        <a:t>Asia Oriental</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1000">
                          <a:effectLst/>
                        </a:rPr>
                        <a:t>PREVALENCIA ALTA</a:t>
                      </a:r>
                      <a:endParaRPr lang="es-ES" sz="1100">
                        <a:effectLst/>
                        <a:latin typeface="Arial" panose="020B0604020202020204" pitchFamily="34" charset="0"/>
                        <a:ea typeface="Arial" panose="020B0604020202020204" pitchFamily="34" charset="0"/>
                        <a:cs typeface="Cordia New"/>
                      </a:endParaRPr>
                    </a:p>
                  </a:txBody>
                  <a:tcPr marL="68580" marR="68580" marT="0" marB="0"/>
                </a:tc>
              </a:tr>
              <a:tr h="332568">
                <a:tc>
                  <a:txBody>
                    <a:bodyPr/>
                    <a:lstStyle/>
                    <a:p>
                      <a:pPr marL="457200" algn="ctr">
                        <a:lnSpc>
                          <a:spcPct val="150000"/>
                        </a:lnSpc>
                        <a:spcAft>
                          <a:spcPts val="0"/>
                        </a:spcAft>
                      </a:pPr>
                      <a:r>
                        <a:rPr lang="es-MX" sz="1000">
                          <a:effectLst/>
                        </a:rPr>
                        <a:t>Egipto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1000" dirty="0">
                          <a:effectLst/>
                        </a:rPr>
                        <a:t>PREVALENCIA ALTA</a:t>
                      </a:r>
                      <a:endParaRPr lang="es-ES" sz="1100" dirty="0">
                        <a:effectLst/>
                        <a:latin typeface="Arial" panose="020B0604020202020204" pitchFamily="34" charset="0"/>
                        <a:ea typeface="Arial" panose="020B0604020202020204" pitchFamily="34" charset="0"/>
                        <a:cs typeface="Cordia New"/>
                      </a:endParaRPr>
                    </a:p>
                  </a:txBody>
                  <a:tcPr marL="68580" marR="68580" marT="0" marB="0"/>
                </a:tc>
              </a:tr>
            </a:tbl>
          </a:graphicData>
        </a:graphic>
      </p:graphicFrame>
    </p:spTree>
    <p:extLst>
      <p:ext uri="{BB962C8B-B14F-4D97-AF65-F5344CB8AC3E}">
        <p14:creationId xmlns:p14="http://schemas.microsoft.com/office/powerpoint/2010/main" val="513700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32" presetClass="emph" presetSubtype="0" fill="hold" grpId="1" nodeType="withEffect">
                                  <p:stCondLst>
                                    <p:cond delay="0"/>
                                  </p:stCondLst>
                                  <p:childTnLst>
                                    <p:animRot by="120000">
                                      <p:cBhvr>
                                        <p:cTn id="26" dur="100" fill="hold">
                                          <p:stCondLst>
                                            <p:cond delay="0"/>
                                          </p:stCondLst>
                                        </p:cTn>
                                        <p:tgtEl>
                                          <p:spTgt spid="8"/>
                                        </p:tgtEl>
                                        <p:attrNameLst>
                                          <p:attrName>r</p:attrName>
                                        </p:attrNameLst>
                                      </p:cBhvr>
                                    </p:animRot>
                                    <p:animRot by="-240000">
                                      <p:cBhvr>
                                        <p:cTn id="27" dur="200" fill="hold">
                                          <p:stCondLst>
                                            <p:cond delay="200"/>
                                          </p:stCondLst>
                                        </p:cTn>
                                        <p:tgtEl>
                                          <p:spTgt spid="8"/>
                                        </p:tgtEl>
                                        <p:attrNameLst>
                                          <p:attrName>r</p:attrName>
                                        </p:attrNameLst>
                                      </p:cBhvr>
                                    </p:animRot>
                                    <p:animRot by="240000">
                                      <p:cBhvr>
                                        <p:cTn id="28" dur="200" fill="hold">
                                          <p:stCondLst>
                                            <p:cond delay="400"/>
                                          </p:stCondLst>
                                        </p:cTn>
                                        <p:tgtEl>
                                          <p:spTgt spid="8"/>
                                        </p:tgtEl>
                                        <p:attrNameLst>
                                          <p:attrName>r</p:attrName>
                                        </p:attrNameLst>
                                      </p:cBhvr>
                                    </p:animRot>
                                    <p:animRot by="-240000">
                                      <p:cBhvr>
                                        <p:cTn id="29" dur="200" fill="hold">
                                          <p:stCondLst>
                                            <p:cond delay="600"/>
                                          </p:stCondLst>
                                        </p:cTn>
                                        <p:tgtEl>
                                          <p:spTgt spid="8"/>
                                        </p:tgtEl>
                                        <p:attrNameLst>
                                          <p:attrName>r</p:attrName>
                                        </p:attrNameLst>
                                      </p:cBhvr>
                                    </p:animRot>
                                    <p:animRot by="120000">
                                      <p:cBhvr>
                                        <p:cTn id="30" dur="200" fill="hold">
                                          <p:stCondLst>
                                            <p:cond delay="800"/>
                                          </p:stCondLst>
                                        </p:cTn>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latin typeface="Arial Black" panose="020B0A04020102020204" pitchFamily="34" charset="0"/>
              </a:rPr>
              <a:t>EPIDEMIOLOGIA</a:t>
            </a:r>
            <a:endParaRPr lang="es-MX" dirty="0">
              <a:latin typeface="Arial Black" panose="020B0A04020102020204" pitchFamily="34" charset="0"/>
            </a:endParaRPr>
          </a:p>
        </p:txBody>
      </p:sp>
      <p:sp>
        <p:nvSpPr>
          <p:cNvPr id="2" name="1 Marcador de pie de página"/>
          <p:cNvSpPr>
            <a:spLocks noGrp="1"/>
          </p:cNvSpPr>
          <p:nvPr>
            <p:ph type="ftr" sz="quarter" idx="11"/>
          </p:nvPr>
        </p:nvSpPr>
        <p:spPr/>
        <p:txBody>
          <a:bodyPr/>
          <a:lstStyle/>
          <a:p>
            <a:r>
              <a:rPr lang="es-MX" smtClean="0"/>
              <a:t>VIRUS DE LA HEPATITIS C (HCV)</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125616244"/>
              </p:ext>
            </p:extLst>
          </p:nvPr>
        </p:nvGraphicFramePr>
        <p:xfrm>
          <a:off x="827584" y="2674127"/>
          <a:ext cx="7632848" cy="2930624"/>
        </p:xfrm>
        <a:graphic>
          <a:graphicData uri="http://schemas.openxmlformats.org/drawingml/2006/table">
            <a:tbl>
              <a:tblPr firstRow="1" firstCol="1" bandRow="1">
                <a:tableStyleId>{5C22544A-7EE6-4342-B048-85BDC9FD1C3A}</a:tableStyleId>
              </a:tblPr>
              <a:tblGrid>
                <a:gridCol w="3455289"/>
                <a:gridCol w="4177559"/>
              </a:tblGrid>
              <a:tr h="504056">
                <a:tc gridSpan="2">
                  <a:txBody>
                    <a:bodyPr/>
                    <a:lstStyle/>
                    <a:p>
                      <a:pPr marL="457200" algn="ctr">
                        <a:lnSpc>
                          <a:spcPct val="150000"/>
                        </a:lnSpc>
                        <a:spcAft>
                          <a:spcPts val="0"/>
                        </a:spcAft>
                      </a:pPr>
                      <a:r>
                        <a:rPr lang="es-MX" sz="2000" dirty="0">
                          <a:effectLst/>
                        </a:rPr>
                        <a:t>TABLA 1. PERSISTENCIA </a:t>
                      </a:r>
                      <a:endParaRPr lang="es-ES" sz="2000" dirty="0">
                        <a:effectLst/>
                        <a:latin typeface="Arial" panose="020B0604020202020204" pitchFamily="34" charset="0"/>
                        <a:ea typeface="Arial" panose="020B0604020202020204" pitchFamily="34" charset="0"/>
                        <a:cs typeface="Cordia New"/>
                      </a:endParaRPr>
                    </a:p>
                  </a:txBody>
                  <a:tcPr marL="68580" marR="68580" marT="0" marB="0"/>
                </a:tc>
                <a:tc hMerge="1">
                  <a:txBody>
                    <a:bodyPr/>
                    <a:lstStyle/>
                    <a:p>
                      <a:endParaRPr lang="es-ES"/>
                    </a:p>
                  </a:txBody>
                  <a:tcPr/>
                </a:tc>
              </a:tr>
              <a:tr h="504056">
                <a:tc>
                  <a:txBody>
                    <a:bodyPr/>
                    <a:lstStyle/>
                    <a:p>
                      <a:pPr marL="457200" algn="ctr">
                        <a:lnSpc>
                          <a:spcPct val="150000"/>
                        </a:lnSpc>
                        <a:spcAft>
                          <a:spcPts val="0"/>
                        </a:spcAft>
                      </a:pPr>
                      <a:r>
                        <a:rPr lang="es-MX" sz="2000">
                          <a:effectLst/>
                        </a:rPr>
                        <a:t>MODO DE TRANSMISIÓN</a:t>
                      </a:r>
                      <a:endParaRPr lang="es-ES" sz="200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2000">
                          <a:effectLst/>
                        </a:rPr>
                        <a:t>PERSISTENCIA DEL VHC</a:t>
                      </a:r>
                      <a:endParaRPr lang="es-ES" sz="2000">
                        <a:effectLst/>
                        <a:latin typeface="Arial" panose="020B0604020202020204" pitchFamily="34" charset="0"/>
                        <a:ea typeface="Arial" panose="020B0604020202020204" pitchFamily="34" charset="0"/>
                        <a:cs typeface="Cordia New"/>
                      </a:endParaRPr>
                    </a:p>
                  </a:txBody>
                  <a:tcPr marL="68580" marR="68580" marT="0" marB="0"/>
                </a:tc>
              </a:tr>
              <a:tr h="504056">
                <a:tc>
                  <a:txBody>
                    <a:bodyPr/>
                    <a:lstStyle/>
                    <a:p>
                      <a:pPr marL="457200" algn="ctr">
                        <a:lnSpc>
                          <a:spcPct val="150000"/>
                        </a:lnSpc>
                        <a:spcAft>
                          <a:spcPts val="0"/>
                        </a:spcAft>
                      </a:pPr>
                      <a:r>
                        <a:rPr lang="es-MX" sz="2000">
                          <a:effectLst/>
                        </a:rPr>
                        <a:t>Transfusión.</a:t>
                      </a:r>
                      <a:endParaRPr lang="es-ES" sz="200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2000">
                          <a:effectLst/>
                        </a:rPr>
                        <a:t>80-100%</a:t>
                      </a:r>
                      <a:endParaRPr lang="es-ES" sz="2000">
                        <a:effectLst/>
                        <a:latin typeface="Arial" panose="020B0604020202020204" pitchFamily="34" charset="0"/>
                        <a:ea typeface="Arial" panose="020B0604020202020204" pitchFamily="34" charset="0"/>
                        <a:cs typeface="Cordia New"/>
                      </a:endParaRPr>
                    </a:p>
                  </a:txBody>
                  <a:tcPr marL="68580" marR="68580" marT="0" marB="0"/>
                </a:tc>
              </a:tr>
              <a:tr h="504056">
                <a:tc>
                  <a:txBody>
                    <a:bodyPr/>
                    <a:lstStyle/>
                    <a:p>
                      <a:pPr marL="457200" algn="ctr">
                        <a:lnSpc>
                          <a:spcPct val="150000"/>
                        </a:lnSpc>
                        <a:spcAft>
                          <a:spcPts val="0"/>
                        </a:spcAft>
                      </a:pPr>
                      <a:r>
                        <a:rPr lang="es-MX" sz="2000" dirty="0">
                          <a:effectLst/>
                        </a:rPr>
                        <a:t>Pinchazo accidental.</a:t>
                      </a:r>
                      <a:endParaRPr lang="es-ES" sz="2000" dirty="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2000">
                          <a:effectLst/>
                        </a:rPr>
                        <a:t>0.013-10%</a:t>
                      </a:r>
                      <a:endParaRPr lang="es-ES" sz="2000">
                        <a:effectLst/>
                        <a:latin typeface="Arial" panose="020B0604020202020204" pitchFamily="34" charset="0"/>
                        <a:ea typeface="Arial" panose="020B0604020202020204" pitchFamily="34" charset="0"/>
                        <a:cs typeface="Cordia New"/>
                      </a:endParaRPr>
                    </a:p>
                  </a:txBody>
                  <a:tcPr marL="68580" marR="68580" marT="0" marB="0"/>
                </a:tc>
              </a:tr>
              <a:tr h="504056">
                <a:tc>
                  <a:txBody>
                    <a:bodyPr/>
                    <a:lstStyle/>
                    <a:p>
                      <a:pPr marL="457200" algn="ctr">
                        <a:lnSpc>
                          <a:spcPct val="150000"/>
                        </a:lnSpc>
                        <a:spcAft>
                          <a:spcPts val="0"/>
                        </a:spcAft>
                      </a:pPr>
                      <a:r>
                        <a:rPr lang="es-MX" sz="2000">
                          <a:effectLst/>
                        </a:rPr>
                        <a:t>Hijos nacidos de madre VHC positiva.</a:t>
                      </a:r>
                      <a:endParaRPr lang="es-ES" sz="2000">
                        <a:effectLst/>
                        <a:latin typeface="Arial" panose="020B0604020202020204" pitchFamily="34" charset="0"/>
                        <a:ea typeface="Arial" panose="020B0604020202020204" pitchFamily="34" charset="0"/>
                        <a:cs typeface="Cordia New"/>
                      </a:endParaRPr>
                    </a:p>
                  </a:txBody>
                  <a:tcPr marL="68580" marR="68580" marT="0" marB="0"/>
                </a:tc>
                <a:tc>
                  <a:txBody>
                    <a:bodyPr/>
                    <a:lstStyle/>
                    <a:p>
                      <a:pPr marL="457200" algn="ctr">
                        <a:lnSpc>
                          <a:spcPct val="150000"/>
                        </a:lnSpc>
                        <a:spcAft>
                          <a:spcPts val="0"/>
                        </a:spcAft>
                      </a:pPr>
                      <a:r>
                        <a:rPr lang="es-MX" sz="2000" dirty="0">
                          <a:effectLst/>
                        </a:rPr>
                        <a:t>2-7%</a:t>
                      </a:r>
                      <a:endParaRPr lang="es-ES" sz="2000" dirty="0">
                        <a:effectLst/>
                        <a:latin typeface="Arial" panose="020B0604020202020204" pitchFamily="34" charset="0"/>
                        <a:ea typeface="Arial" panose="020B0604020202020204" pitchFamily="34" charset="0"/>
                        <a:cs typeface="Cordia New"/>
                      </a:endParaRPr>
                    </a:p>
                  </a:txBody>
                  <a:tcPr marL="68580" marR="68580" marT="0" marB="0"/>
                </a:tc>
              </a:tr>
            </a:tbl>
          </a:graphicData>
        </a:graphic>
      </p:graphicFrame>
      <p:sp>
        <p:nvSpPr>
          <p:cNvPr id="11" name="7 Rectángulo"/>
          <p:cNvSpPr/>
          <p:nvPr/>
        </p:nvSpPr>
        <p:spPr>
          <a:xfrm>
            <a:off x="606892" y="1101422"/>
            <a:ext cx="7853540" cy="923330"/>
          </a:xfrm>
          <a:prstGeom prst="rect">
            <a:avLst/>
          </a:prstGeom>
          <a:noFill/>
        </p:spPr>
        <p:txBody>
          <a:bodyPr wrap="squar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PERSISTENCIA </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585819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32" presetClass="emph" presetSubtype="0" fill="hold" grpId="1" nodeType="withEffect">
                                  <p:stCondLst>
                                    <p:cond delay="0"/>
                                  </p:stCondLst>
                                  <p:childTnLst>
                                    <p:animRot by="120000">
                                      <p:cBhvr>
                                        <p:cTn id="26" dur="100" fill="hold">
                                          <p:stCondLst>
                                            <p:cond delay="0"/>
                                          </p:stCondLst>
                                        </p:cTn>
                                        <p:tgtEl>
                                          <p:spTgt spid="11"/>
                                        </p:tgtEl>
                                        <p:attrNameLst>
                                          <p:attrName>r</p:attrName>
                                        </p:attrNameLst>
                                      </p:cBhvr>
                                    </p:animRot>
                                    <p:animRot by="-240000">
                                      <p:cBhvr>
                                        <p:cTn id="27" dur="200" fill="hold">
                                          <p:stCondLst>
                                            <p:cond delay="200"/>
                                          </p:stCondLst>
                                        </p:cTn>
                                        <p:tgtEl>
                                          <p:spTgt spid="11"/>
                                        </p:tgtEl>
                                        <p:attrNameLst>
                                          <p:attrName>r</p:attrName>
                                        </p:attrNameLst>
                                      </p:cBhvr>
                                    </p:animRot>
                                    <p:animRot by="240000">
                                      <p:cBhvr>
                                        <p:cTn id="28" dur="200" fill="hold">
                                          <p:stCondLst>
                                            <p:cond delay="400"/>
                                          </p:stCondLst>
                                        </p:cTn>
                                        <p:tgtEl>
                                          <p:spTgt spid="11"/>
                                        </p:tgtEl>
                                        <p:attrNameLst>
                                          <p:attrName>r</p:attrName>
                                        </p:attrNameLst>
                                      </p:cBhvr>
                                    </p:animRot>
                                    <p:animRot by="-240000">
                                      <p:cBhvr>
                                        <p:cTn id="29" dur="200" fill="hold">
                                          <p:stCondLst>
                                            <p:cond delay="600"/>
                                          </p:stCondLst>
                                        </p:cTn>
                                        <p:tgtEl>
                                          <p:spTgt spid="11"/>
                                        </p:tgtEl>
                                        <p:attrNameLst>
                                          <p:attrName>r</p:attrName>
                                        </p:attrNameLst>
                                      </p:cBhvr>
                                    </p:animRot>
                                    <p:animRot by="120000">
                                      <p:cBhvr>
                                        <p:cTn id="30" dur="200" fill="hold">
                                          <p:stCondLst>
                                            <p:cond delay="800"/>
                                          </p:stCondLst>
                                        </p:cTn>
                                        <p:tgtEl>
                                          <p:spTgt spid="1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rial Black" panose="020B0A04020102020204" pitchFamily="34" charset="0"/>
              </a:rPr>
              <a:t>PATOLOGIA</a:t>
            </a:r>
            <a:endParaRPr lang="es-MX" dirty="0">
              <a:latin typeface="Arial Black" panose="020B0A04020102020204" pitchFamily="34" charset="0"/>
            </a:endParaRPr>
          </a:p>
        </p:txBody>
      </p:sp>
      <p:sp>
        <p:nvSpPr>
          <p:cNvPr id="6" name="5 Rectángulo"/>
          <p:cNvSpPr/>
          <p:nvPr/>
        </p:nvSpPr>
        <p:spPr>
          <a:xfrm>
            <a:off x="3116887" y="1182956"/>
            <a:ext cx="2674579" cy="707886"/>
          </a:xfrm>
          <a:prstGeom prst="rect">
            <a:avLst/>
          </a:prstGeom>
          <a:noFill/>
        </p:spPr>
        <p:txBody>
          <a:bodyPr wrap="none" lIns="91440" tIns="45720" rIns="91440" bIns="45720">
            <a:spAutoFit/>
          </a:bodyPr>
          <a:lstStyle/>
          <a:p>
            <a:pPr algn="ctr"/>
            <a:r>
              <a:rPr lang="es-MX"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HEPATITIS C</a:t>
            </a: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Marcador de pie de página"/>
          <p:cNvSpPr>
            <a:spLocks noGrp="1"/>
          </p:cNvSpPr>
          <p:nvPr>
            <p:ph type="ftr" sz="quarter" idx="11"/>
          </p:nvPr>
        </p:nvSpPr>
        <p:spPr/>
        <p:txBody>
          <a:bodyPr/>
          <a:lstStyle/>
          <a:p>
            <a:r>
              <a:rPr lang="es-MX" smtClean="0"/>
              <a:t>VIRUS DE LA HEPATITIS C (HCV)</a:t>
            </a:r>
            <a:endParaRPr lang="es-MX" dirty="0"/>
          </a:p>
        </p:txBody>
      </p:sp>
      <p:graphicFrame>
        <p:nvGraphicFramePr>
          <p:cNvPr id="9" name="4 Marcador de contenido"/>
          <p:cNvGraphicFramePr>
            <a:graphicFrameLocks noGrp="1"/>
          </p:cNvGraphicFramePr>
          <p:nvPr>
            <p:ph sz="half" idx="1"/>
            <p:extLst>
              <p:ext uri="{D42A27DB-BD31-4B8C-83A1-F6EECF244321}">
                <p14:modId xmlns:p14="http://schemas.microsoft.com/office/powerpoint/2010/main" val="4178132260"/>
              </p:ext>
            </p:extLst>
          </p:nvPr>
        </p:nvGraphicFramePr>
        <p:xfrm>
          <a:off x="356391" y="1890842"/>
          <a:ext cx="807524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1441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249"/>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rial Black" panose="020B0A04020102020204" pitchFamily="34" charset="0"/>
              </a:rPr>
              <a:t>TRATAMIENTO</a:t>
            </a:r>
            <a:endParaRPr lang="es-MX" dirty="0">
              <a:latin typeface="Arial Black" panose="020B0A04020102020204" pitchFamily="34" charset="0"/>
            </a:endParaRPr>
          </a:p>
        </p:txBody>
      </p:sp>
      <p:sp>
        <p:nvSpPr>
          <p:cNvPr id="3" name="2 Marcador de pie de página"/>
          <p:cNvSpPr>
            <a:spLocks noGrp="1"/>
          </p:cNvSpPr>
          <p:nvPr>
            <p:ph type="ftr" sz="quarter" idx="11"/>
          </p:nvPr>
        </p:nvSpPr>
        <p:spPr/>
        <p:txBody>
          <a:bodyPr/>
          <a:lstStyle/>
          <a:p>
            <a:r>
              <a:rPr lang="es-MX" smtClean="0"/>
              <a:t>VIRUS DE LA HEPATITIS C (HCV)</a:t>
            </a:r>
            <a:endParaRPr lang="es-MX" dirty="0"/>
          </a:p>
        </p:txBody>
      </p:sp>
      <p:graphicFrame>
        <p:nvGraphicFramePr>
          <p:cNvPr id="6" name="Marcador de contenido 5"/>
          <p:cNvGraphicFramePr>
            <a:graphicFrameLocks noGrp="1"/>
          </p:cNvGraphicFramePr>
          <p:nvPr>
            <p:ph sz="half" idx="1"/>
            <p:extLst>
              <p:ext uri="{D42A27DB-BD31-4B8C-83A1-F6EECF244321}">
                <p14:modId xmlns:p14="http://schemas.microsoft.com/office/powerpoint/2010/main" val="2862861379"/>
              </p:ext>
            </p:extLst>
          </p:nvPr>
        </p:nvGraphicFramePr>
        <p:xfrm>
          <a:off x="457200" y="1676400"/>
          <a:ext cx="4038600"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http://enfermerasenguadalajara.ibizmexico.com/enfermeras/wp-content/uploads/2013/08/Ribavirin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6866" y="3356992"/>
            <a:ext cx="2664296" cy="1800200"/>
          </a:xfrm>
          <a:prstGeom prst="rect">
            <a:avLst/>
          </a:prstGeom>
          <a:ln>
            <a:noFill/>
          </a:ln>
          <a:effectLst>
            <a:outerShdw blurRad="292100" dist="139700" dir="2700000" algn="tl" rotWithShape="0">
              <a:srgbClr val="333333">
                <a:alpha val="65000"/>
              </a:srgbClr>
            </a:outerShdw>
          </a:effectLst>
        </p:spPr>
      </p:pic>
      <p:pic>
        <p:nvPicPr>
          <p:cNvPr id="10246" name="Picture 6" descr="https://www.elblogdelasalud.info/wp-content/uploads/2014/11/Interferon-426x3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016" y="1988840"/>
            <a:ext cx="2171759" cy="1529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928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lvl="0"/>
            <a:r>
              <a:rPr lang="es-MX" b="1" dirty="0" smtClean="0">
                <a:latin typeface="Arial Black"/>
              </a:rPr>
              <a:t>DIAGNOSTICO</a:t>
            </a:r>
            <a:endParaRPr lang="es-MX" dirty="0"/>
          </a:p>
        </p:txBody>
      </p:sp>
      <p:sp>
        <p:nvSpPr>
          <p:cNvPr id="2" name="1 Marcador de pie de página"/>
          <p:cNvSpPr>
            <a:spLocks noGrp="1"/>
          </p:cNvSpPr>
          <p:nvPr>
            <p:ph type="ftr" sz="quarter" idx="11"/>
          </p:nvPr>
        </p:nvSpPr>
        <p:spPr/>
        <p:txBody>
          <a:bodyPr/>
          <a:lstStyle/>
          <a:p>
            <a:r>
              <a:rPr lang="es-MX" smtClean="0"/>
              <a:t>VIRUS DE LA HEPATITIS C (HCV)</a:t>
            </a:r>
            <a:endParaRPr lang="es-MX"/>
          </a:p>
        </p:txBody>
      </p:sp>
      <p:graphicFrame>
        <p:nvGraphicFramePr>
          <p:cNvPr id="13" name="Marcador de contenido 12"/>
          <p:cNvGraphicFramePr>
            <a:graphicFrameLocks noGrp="1"/>
          </p:cNvGraphicFramePr>
          <p:nvPr>
            <p:ph sz="half" idx="2"/>
            <p:extLst>
              <p:ext uri="{D42A27DB-BD31-4B8C-83A1-F6EECF244321}">
                <p14:modId xmlns:p14="http://schemas.microsoft.com/office/powerpoint/2010/main" val="1062394506"/>
              </p:ext>
            </p:extLst>
          </p:nvPr>
        </p:nvGraphicFramePr>
        <p:xfrm>
          <a:off x="417077" y="1412776"/>
          <a:ext cx="5451067"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http://www.fibaosalud.es/media/uploads/virus-hepatitis-c_big.jpg"/>
          <p:cNvPicPr>
            <a:picLocks noChangeAspect="1" noChangeArrowheads="1"/>
          </p:cNvPicPr>
          <p:nvPr/>
        </p:nvPicPr>
        <p:blipFill rotWithShape="1">
          <a:blip r:embed="rId8">
            <a:extLst>
              <a:ext uri="{28A0092B-C50C-407E-A947-70E740481C1C}">
                <a14:useLocalDpi xmlns:a14="http://schemas.microsoft.com/office/drawing/2010/main" val="0"/>
              </a:ext>
            </a:extLst>
          </a:blip>
          <a:srcRect t="21160"/>
          <a:stretch/>
        </p:blipFill>
        <p:spPr bwMode="auto">
          <a:xfrm>
            <a:off x="6019800" y="1988840"/>
            <a:ext cx="2944688" cy="29512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4787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fade">
                                      <p:cBhvr>
                                        <p:cTn id="25" dur="2000"/>
                                        <p:tgtEl>
                                          <p:spTgt spid="11266"/>
                                        </p:tgtEl>
                                      </p:cBhvr>
                                    </p:animEffect>
                                    <p:anim calcmode="lin" valueType="num">
                                      <p:cBhvr>
                                        <p:cTn id="26" dur="2000" fill="hold"/>
                                        <p:tgtEl>
                                          <p:spTgt spid="11266"/>
                                        </p:tgtEl>
                                        <p:attrNameLst>
                                          <p:attrName>ppt_w</p:attrName>
                                        </p:attrNameLst>
                                      </p:cBhvr>
                                      <p:tavLst>
                                        <p:tav tm="0" fmla="#ppt_w*sin(2.5*pi*$)">
                                          <p:val>
                                            <p:fltVal val="0"/>
                                          </p:val>
                                        </p:tav>
                                        <p:tav tm="100000">
                                          <p:val>
                                            <p:fltVal val="1"/>
                                          </p:val>
                                        </p:tav>
                                      </p:tavLst>
                                    </p:anim>
                                    <p:anim calcmode="lin" valueType="num">
                                      <p:cBhvr>
                                        <p:cTn id="27" dur="20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style.rotation</p:attrName>
                                        </p:attrNameLst>
                                      </p:cBhvr>
                                      <p:tavLst>
                                        <p:tav tm="0">
                                          <p:val>
                                            <p:fltVal val="90"/>
                                          </p:val>
                                        </p:tav>
                                        <p:tav tm="100000">
                                          <p:val>
                                            <p:fltVal val="0"/>
                                          </p:val>
                                        </p:tav>
                                      </p:tavLst>
                                    </p:anim>
                                    <p:animEffect transition="in" filter="fade">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dirty="0" smtClean="0">
                <a:latin typeface="Arial Black" panose="020B0A04020102020204" pitchFamily="34" charset="0"/>
              </a:rPr>
              <a:t>MODELOS DE ESTUDIO</a:t>
            </a:r>
            <a:endParaRPr lang="es-MX" dirty="0">
              <a:latin typeface="Arial Black" panose="020B0A04020102020204" pitchFamily="34" charset="0"/>
            </a:endParaRPr>
          </a:p>
        </p:txBody>
      </p:sp>
      <p:sp>
        <p:nvSpPr>
          <p:cNvPr id="2" name="1 Marcador de pie de página"/>
          <p:cNvSpPr>
            <a:spLocks noGrp="1"/>
          </p:cNvSpPr>
          <p:nvPr>
            <p:ph type="ftr" sz="quarter" idx="11"/>
          </p:nvPr>
        </p:nvSpPr>
        <p:spPr/>
        <p:txBody>
          <a:bodyPr/>
          <a:lstStyle/>
          <a:p>
            <a:r>
              <a:rPr lang="es-MX" smtClean="0"/>
              <a:t>VIRUS DE LA HEPATITIS C (HCV)</a:t>
            </a:r>
            <a:endParaRPr lang="es-MX" dirty="0"/>
          </a:p>
        </p:txBody>
      </p:sp>
      <p:sp>
        <p:nvSpPr>
          <p:cNvPr id="5" name="Elipse 4"/>
          <p:cNvSpPr/>
          <p:nvPr/>
        </p:nvSpPr>
        <p:spPr>
          <a:xfrm>
            <a:off x="5148064" y="1916832"/>
            <a:ext cx="3384376" cy="3024336"/>
          </a:xfrm>
          <a:prstGeom prst="ellipse">
            <a:avLst/>
          </a:prstGeom>
          <a:effectLst>
            <a:outerShdw blurRad="40000" dist="23000" dir="5400000" rotWithShape="0">
              <a:srgbClr val="000000">
                <a:alpha val="35000"/>
              </a:srgbClr>
            </a:outerShdw>
            <a:reflection blurRad="6350" stA="50000" endA="300" endPos="90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4000" dirty="0" smtClean="0"/>
              <a:t>IN VITRO</a:t>
            </a:r>
            <a:endParaRPr lang="es-ES" sz="4000" dirty="0"/>
          </a:p>
        </p:txBody>
      </p:sp>
      <p:sp>
        <p:nvSpPr>
          <p:cNvPr id="10" name="Elipse 9"/>
          <p:cNvSpPr/>
          <p:nvPr/>
        </p:nvSpPr>
        <p:spPr>
          <a:xfrm>
            <a:off x="899592" y="1893495"/>
            <a:ext cx="3384376" cy="3024336"/>
          </a:xfrm>
          <a:prstGeom prst="ellipse">
            <a:avLst/>
          </a:prstGeom>
          <a:effectLst>
            <a:outerShdw blurRad="40000" dist="23000" dir="5400000" rotWithShape="0">
              <a:srgbClr val="000000">
                <a:alpha val="35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4000" dirty="0" smtClean="0"/>
              <a:t>IN VIVO</a:t>
            </a:r>
            <a:endParaRPr lang="es-ES" sz="4000" dirty="0"/>
          </a:p>
        </p:txBody>
      </p:sp>
    </p:spTree>
    <p:extLst>
      <p:ext uri="{BB962C8B-B14F-4D97-AF65-F5344CB8AC3E}">
        <p14:creationId xmlns:p14="http://schemas.microsoft.com/office/powerpoint/2010/main" val="23977926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R="0" rtl="0"/>
            <a:r>
              <a:rPr lang="es-MX" b="1" i="0" u="none" strike="noStrike" baseline="0" dirty="0" smtClean="0">
                <a:latin typeface="Arial"/>
              </a:rPr>
              <a:t>MODELOS ANIMALES</a:t>
            </a:r>
            <a:endParaRPr lang="es-MX" b="1" i="0" u="none" strike="noStrike" baseline="0" dirty="0" smtClean="0">
              <a:latin typeface="Arial"/>
            </a:endParaRPr>
          </a:p>
        </p:txBody>
      </p:sp>
      <p:sp>
        <p:nvSpPr>
          <p:cNvPr id="4" name="3 Marcador de pie de página"/>
          <p:cNvSpPr>
            <a:spLocks noGrp="1"/>
          </p:cNvSpPr>
          <p:nvPr>
            <p:ph type="ftr" sz="quarter" idx="11"/>
          </p:nvPr>
        </p:nvSpPr>
        <p:spPr/>
        <p:txBody>
          <a:bodyPr/>
          <a:lstStyle/>
          <a:p>
            <a:r>
              <a:rPr lang="es-MX" smtClean="0"/>
              <a:t>VIRUS DE LA HEPATITIS C (HCV)</a:t>
            </a:r>
            <a:endParaRPr lang="es-MX" dirty="0"/>
          </a:p>
        </p:txBody>
      </p:sp>
      <p:pic>
        <p:nvPicPr>
          <p:cNvPr id="8" name="Imagen 7" descr="http://www.nature.com/nri/journal/v7/n2/thumbs/nri2017-f2.jpg"/>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321251"/>
            <a:ext cx="2696087" cy="2431963"/>
          </a:xfrm>
          <a:prstGeom prst="rect">
            <a:avLst/>
          </a:prstGeom>
          <a:noFill/>
          <a:ln>
            <a:noFill/>
          </a:ln>
        </p:spPr>
      </p:pic>
      <p:graphicFrame>
        <p:nvGraphicFramePr>
          <p:cNvPr id="9" name="Tabla 8"/>
          <p:cNvGraphicFramePr>
            <a:graphicFrameLocks noGrp="1"/>
          </p:cNvGraphicFramePr>
          <p:nvPr>
            <p:extLst>
              <p:ext uri="{D42A27DB-BD31-4B8C-83A1-F6EECF244321}">
                <p14:modId xmlns:p14="http://schemas.microsoft.com/office/powerpoint/2010/main" val="822368332"/>
              </p:ext>
            </p:extLst>
          </p:nvPr>
        </p:nvGraphicFramePr>
        <p:xfrm>
          <a:off x="467544" y="1124744"/>
          <a:ext cx="7920879" cy="2997274"/>
        </p:xfrm>
        <a:graphic>
          <a:graphicData uri="http://schemas.openxmlformats.org/drawingml/2006/table">
            <a:tbl>
              <a:tblPr firstRow="1" firstCol="1" bandRow="1">
                <a:tableStyleId>{5C22544A-7EE6-4342-B048-85BDC9FD1C3A}</a:tableStyleId>
              </a:tblPr>
              <a:tblGrid>
                <a:gridCol w="1064795"/>
                <a:gridCol w="992839"/>
                <a:gridCol w="1147262"/>
                <a:gridCol w="1031646"/>
                <a:gridCol w="828713"/>
                <a:gridCol w="1038115"/>
                <a:gridCol w="904712"/>
                <a:gridCol w="912797"/>
              </a:tblGrid>
              <a:tr h="428182">
                <a:tc>
                  <a:txBody>
                    <a:bodyPr/>
                    <a:lstStyle/>
                    <a:p>
                      <a:pPr algn="ctr">
                        <a:lnSpc>
                          <a:spcPct val="150000"/>
                        </a:lnSpc>
                        <a:spcAft>
                          <a:spcPts val="0"/>
                        </a:spcAft>
                      </a:pPr>
                      <a:r>
                        <a:rPr lang="es-MX" sz="800" dirty="0">
                          <a:effectLst/>
                        </a:rPr>
                        <a:t> </a:t>
                      </a:r>
                      <a:endParaRPr lang="es-ES" sz="1100" dirty="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Chimpance</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dirty="0" err="1">
                          <a:effectLst/>
                        </a:rPr>
                        <a:t>Escandentios</a:t>
                      </a:r>
                      <a:endParaRPr lang="es-ES" sz="1100" dirty="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uPA-SCID</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FRG</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AFC8 huHSC/Hep</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Rosa26-Fluc</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Rata</a:t>
                      </a:r>
                      <a:endParaRPr lang="es-ES" sz="1100">
                        <a:effectLst/>
                        <a:latin typeface="Arial" panose="020B0604020202020204" pitchFamily="34" charset="0"/>
                        <a:ea typeface="Arial" panose="020B0604020202020204" pitchFamily="34" charset="0"/>
                        <a:cs typeface="Cordia New"/>
                      </a:endParaRPr>
                    </a:p>
                  </a:txBody>
                  <a:tcPr marL="68580" marR="68580" marT="0" marB="0"/>
                </a:tc>
              </a:tr>
              <a:tr h="201913">
                <a:tc>
                  <a:txBody>
                    <a:bodyPr/>
                    <a:lstStyle/>
                    <a:p>
                      <a:pPr algn="ctr">
                        <a:lnSpc>
                          <a:spcPct val="150000"/>
                        </a:lnSpc>
                        <a:spcAft>
                          <a:spcPts val="0"/>
                        </a:spcAft>
                      </a:pPr>
                      <a:r>
                        <a:rPr lang="es-MX" sz="800">
                          <a:effectLst/>
                        </a:rPr>
                        <a:t>Entrada del VHC</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r>
              <a:tr h="428182">
                <a:tc>
                  <a:txBody>
                    <a:bodyPr/>
                    <a:lstStyle/>
                    <a:p>
                      <a:pPr algn="ctr">
                        <a:lnSpc>
                          <a:spcPct val="150000"/>
                        </a:lnSpc>
                        <a:spcAft>
                          <a:spcPts val="0"/>
                        </a:spcAft>
                      </a:pPr>
                      <a:r>
                        <a:rPr lang="es-MX" sz="800">
                          <a:effectLst/>
                        </a:rPr>
                        <a:t>Producción del VHC</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r>
              <a:tr h="428182">
                <a:tc>
                  <a:txBody>
                    <a:bodyPr/>
                    <a:lstStyle/>
                    <a:p>
                      <a:pPr algn="ctr">
                        <a:lnSpc>
                          <a:spcPct val="150000"/>
                        </a:lnSpc>
                        <a:spcAft>
                          <a:spcPts val="0"/>
                        </a:spcAft>
                      </a:pPr>
                      <a:r>
                        <a:rPr lang="es-MX" sz="800" dirty="0" err="1">
                          <a:effectLst/>
                        </a:rPr>
                        <a:t>Patogenesis</a:t>
                      </a:r>
                      <a:endParaRPr lang="es-ES" sz="1100" dirty="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Más leve que en humanos</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Hepatitis,fibrosis, cirrosis</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Fibrosis</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N/A</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dirty="0">
                          <a:effectLst/>
                        </a:rPr>
                        <a:t>Hepatitis</a:t>
                      </a:r>
                      <a:endParaRPr lang="es-ES" sz="1100" dirty="0">
                        <a:effectLst/>
                        <a:latin typeface="Arial" panose="020B0604020202020204" pitchFamily="34" charset="0"/>
                        <a:ea typeface="Arial" panose="020B0604020202020204" pitchFamily="34" charset="0"/>
                        <a:cs typeface="Cordia New"/>
                      </a:endParaRPr>
                    </a:p>
                  </a:txBody>
                  <a:tcPr marL="68580" marR="68580" marT="0" marB="0"/>
                </a:tc>
              </a:tr>
              <a:tr h="428182">
                <a:tc>
                  <a:txBody>
                    <a:bodyPr/>
                    <a:lstStyle/>
                    <a:p>
                      <a:pPr algn="ctr">
                        <a:lnSpc>
                          <a:spcPct val="150000"/>
                        </a:lnSpc>
                        <a:spcAft>
                          <a:spcPts val="0"/>
                        </a:spcAft>
                      </a:pPr>
                      <a:r>
                        <a:rPr lang="es-MX" sz="800">
                          <a:effectLst/>
                        </a:rPr>
                        <a:t>Respuesta inmune</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r>
              <a:tr h="428182">
                <a:tc>
                  <a:txBody>
                    <a:bodyPr/>
                    <a:lstStyle/>
                    <a:p>
                      <a:pPr algn="ctr">
                        <a:lnSpc>
                          <a:spcPct val="150000"/>
                        </a:lnSpc>
                        <a:spcAft>
                          <a:spcPts val="0"/>
                        </a:spcAft>
                      </a:pPr>
                      <a:r>
                        <a:rPr lang="es-MX" sz="800">
                          <a:effectLst/>
                        </a:rPr>
                        <a:t>Viremia</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Más debil que en humanos</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baja</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alta</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alta</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dirty="0">
                          <a:effectLst/>
                        </a:rPr>
                        <a:t>baja</a:t>
                      </a:r>
                      <a:endParaRPr lang="es-ES" sz="1100" dirty="0">
                        <a:effectLst/>
                        <a:latin typeface="Arial" panose="020B0604020202020204" pitchFamily="34" charset="0"/>
                        <a:ea typeface="Arial" panose="020B0604020202020204" pitchFamily="34" charset="0"/>
                        <a:cs typeface="Cordia New"/>
                      </a:endParaRPr>
                    </a:p>
                  </a:txBody>
                  <a:tcPr marL="68580" marR="68580" marT="0" marB="0"/>
                </a:tc>
              </a:tr>
              <a:tr h="654451">
                <a:tc>
                  <a:txBody>
                    <a:bodyPr/>
                    <a:lstStyle/>
                    <a:p>
                      <a:pPr>
                        <a:lnSpc>
                          <a:spcPct val="150000"/>
                        </a:lnSpc>
                        <a:spcAft>
                          <a:spcPts val="0"/>
                        </a:spcAft>
                      </a:pPr>
                      <a:r>
                        <a:rPr lang="es-MX" sz="800">
                          <a:effectLst/>
                        </a:rPr>
                        <a:t>Desarrollo de vacunas para el hospedero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POSIBLE</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SI</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a:effectLst/>
                        </a:rPr>
                        <a:t>NO</a:t>
                      </a:r>
                      <a:endParaRPr lang="es-ES" sz="1100">
                        <a:effectLst/>
                        <a:latin typeface="Arial" panose="020B0604020202020204" pitchFamily="34" charset="0"/>
                        <a:ea typeface="Arial" panose="020B0604020202020204" pitchFamily="34" charset="0"/>
                        <a:cs typeface="Cordia New"/>
                      </a:endParaRPr>
                    </a:p>
                  </a:txBody>
                  <a:tcPr marL="68580" marR="68580" marT="0" marB="0"/>
                </a:tc>
                <a:tc>
                  <a:txBody>
                    <a:bodyPr/>
                    <a:lstStyle/>
                    <a:p>
                      <a:pPr algn="ctr">
                        <a:lnSpc>
                          <a:spcPct val="150000"/>
                        </a:lnSpc>
                        <a:spcAft>
                          <a:spcPts val="0"/>
                        </a:spcAft>
                      </a:pPr>
                      <a:r>
                        <a:rPr lang="es-MX" sz="800" dirty="0">
                          <a:effectLst/>
                        </a:rPr>
                        <a:t>NO</a:t>
                      </a:r>
                      <a:endParaRPr lang="es-ES" sz="1100" dirty="0">
                        <a:effectLst/>
                        <a:latin typeface="Arial" panose="020B0604020202020204" pitchFamily="34" charset="0"/>
                        <a:ea typeface="Arial" panose="020B0604020202020204" pitchFamily="34" charset="0"/>
                        <a:cs typeface="Cordia New"/>
                      </a:endParaRPr>
                    </a:p>
                  </a:txBody>
                  <a:tcPr marL="68580" marR="68580" marT="0" marB="0"/>
                </a:tc>
              </a:tr>
            </a:tbl>
          </a:graphicData>
        </a:graphic>
      </p:graphicFrame>
    </p:spTree>
    <p:extLst>
      <p:ext uri="{BB962C8B-B14F-4D97-AF65-F5344CB8AC3E}">
        <p14:creationId xmlns:p14="http://schemas.microsoft.com/office/powerpoint/2010/main" val="23245242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atin typeface="Arial Black" panose="020B0A04020102020204" pitchFamily="34" charset="0"/>
              </a:rPr>
              <a:t>Conclusión</a:t>
            </a:r>
            <a:endParaRPr lang="es-MX" b="1" dirty="0">
              <a:latin typeface="Arial Black" panose="020B0A04020102020204" pitchFamily="34" charset="0"/>
            </a:endParaRPr>
          </a:p>
        </p:txBody>
      </p:sp>
      <p:sp>
        <p:nvSpPr>
          <p:cNvPr id="3" name="2 Marcador de contenido"/>
          <p:cNvSpPr>
            <a:spLocks noGrp="1"/>
          </p:cNvSpPr>
          <p:nvPr>
            <p:ph sz="half" idx="1"/>
          </p:nvPr>
        </p:nvSpPr>
        <p:spPr>
          <a:xfrm>
            <a:off x="457200" y="1676402"/>
            <a:ext cx="7787208" cy="3971455"/>
          </a:xfrm>
        </p:spPr>
        <p:txBody>
          <a:bodyPr>
            <a:normAutofit/>
          </a:bodyPr>
          <a:lstStyle/>
          <a:p>
            <a:pPr marL="0" indent="0" algn="just">
              <a:buNone/>
            </a:pPr>
            <a:r>
              <a:rPr lang="es-MX" sz="3600" dirty="0">
                <a:latin typeface="Agency FB" panose="020B0503020202020204" pitchFamily="34" charset="0"/>
              </a:rPr>
              <a:t>El </a:t>
            </a:r>
            <a:r>
              <a:rPr lang="es-MX" sz="3600" dirty="0" smtClean="0">
                <a:latin typeface="Agency FB" panose="020B0503020202020204" pitchFamily="34" charset="0"/>
              </a:rPr>
              <a:t>VHC tiene gran prevalencia mundial. </a:t>
            </a:r>
            <a:r>
              <a:rPr lang="es-MX" sz="3600" dirty="0" smtClean="0">
                <a:latin typeface="Agency FB" panose="020B0503020202020204" pitchFamily="34" charset="0"/>
                <a:cs typeface="Arial" panose="020B0604020202020204" pitchFamily="34" charset="0"/>
              </a:rPr>
              <a:t>Es uno de los más estudiados. Pero, sus características impiden su estudio. Se han creado nuevos de estudio. Lo cual ayudara a la prevención.</a:t>
            </a:r>
            <a:endParaRPr lang="es-MX" sz="3600" dirty="0" smtClean="0">
              <a:latin typeface="Agency FB" panose="020B0503020202020204" pitchFamily="34" charset="0"/>
              <a:cs typeface="Arial" panose="020B0604020202020204" pitchFamily="34" charset="0"/>
            </a:endParaRPr>
          </a:p>
        </p:txBody>
      </p:sp>
      <p:sp>
        <p:nvSpPr>
          <p:cNvPr id="4" name="Marcador de pie de página 3"/>
          <p:cNvSpPr>
            <a:spLocks noGrp="1"/>
          </p:cNvSpPr>
          <p:nvPr>
            <p:ph type="ftr" sz="quarter" idx="11"/>
          </p:nvPr>
        </p:nvSpPr>
        <p:spPr/>
        <p:txBody>
          <a:bodyPr/>
          <a:lstStyle/>
          <a:p>
            <a:r>
              <a:rPr lang="es-MX" smtClean="0"/>
              <a:t>VIRUS DE LA HEPATITIS C (HCV)</a:t>
            </a:r>
            <a:endParaRPr lang="es-MX"/>
          </a:p>
        </p:txBody>
      </p:sp>
    </p:spTree>
    <p:extLst>
      <p:ext uri="{BB962C8B-B14F-4D97-AF65-F5344CB8AC3E}">
        <p14:creationId xmlns:p14="http://schemas.microsoft.com/office/powerpoint/2010/main" val="1930663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p00.epimg.net/sociedad/imagenes/2014/02/19/actualidad/1392816442_298651_1392816527_noticia_no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131"/>
            <a:ext cx="9036496" cy="677737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latin typeface="Arial Black" panose="020B0A04020102020204" pitchFamily="34" charset="0"/>
              </a:rPr>
              <a:t>INDICE</a:t>
            </a:r>
            <a:endParaRPr lang="es-MX" dirty="0">
              <a:latin typeface="Arial Black" panose="020B0A04020102020204" pitchFamily="34" charset="0"/>
            </a:endParaRPr>
          </a:p>
        </p:txBody>
      </p:sp>
      <p:graphicFrame>
        <p:nvGraphicFramePr>
          <p:cNvPr id="7" name="6 Marcador de contenido"/>
          <p:cNvGraphicFramePr>
            <a:graphicFrameLocks noGrp="1"/>
          </p:cNvGraphicFramePr>
          <p:nvPr>
            <p:ph sz="half" idx="1"/>
            <p:extLst>
              <p:ext uri="{D42A27DB-BD31-4B8C-83A1-F6EECF244321}">
                <p14:modId xmlns:p14="http://schemas.microsoft.com/office/powerpoint/2010/main" val="3620789371"/>
              </p:ext>
            </p:extLst>
          </p:nvPr>
        </p:nvGraphicFramePr>
        <p:xfrm>
          <a:off x="0" y="1196752"/>
          <a:ext cx="86764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pie de página 4"/>
          <p:cNvSpPr>
            <a:spLocks noGrp="1"/>
          </p:cNvSpPr>
          <p:nvPr>
            <p:ph type="ftr" sz="quarter" idx="11"/>
          </p:nvPr>
        </p:nvSpPr>
        <p:spPr/>
        <p:txBody>
          <a:bodyPr/>
          <a:lstStyle/>
          <a:p>
            <a:r>
              <a:rPr lang="es-MX" smtClean="0"/>
              <a:t>VIRUS DE LA HEPATITIS C (HCV)</a:t>
            </a:r>
            <a:endParaRPr lang="es-MX"/>
          </a:p>
        </p:txBody>
      </p:sp>
    </p:spTree>
    <p:extLst>
      <p:ext uri="{BB962C8B-B14F-4D97-AF65-F5344CB8AC3E}">
        <p14:creationId xmlns:p14="http://schemas.microsoft.com/office/powerpoint/2010/main" val="28386349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
                                            <p:graphicEl>
                                              <a:dgm id="{3A435CE6-3503-40CE-8A94-AE796B74E8DF}"/>
                                            </p:graphicEl>
                                          </p:spTgt>
                                        </p:tgtEl>
                                        <p:attrNameLst>
                                          <p:attrName>style.visibility</p:attrName>
                                        </p:attrNameLst>
                                      </p:cBhvr>
                                      <p:to>
                                        <p:strVal val="visible"/>
                                      </p:to>
                                    </p:set>
                                    <p:animEffect transition="in" filter="wipe(right)">
                                      <p:cBhvr>
                                        <p:cTn id="25" dur="500"/>
                                        <p:tgtEl>
                                          <p:spTgt spid="7">
                                            <p:graphicEl>
                                              <a:dgm id="{3A435CE6-3503-40CE-8A94-AE796B74E8DF}"/>
                                            </p:graphicEl>
                                          </p:spTgt>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7">
                                            <p:graphicEl>
                                              <a:dgm id="{2ACB8CC3-00E8-4432-86BE-551FE0B0778E}"/>
                                            </p:graphicEl>
                                          </p:spTgt>
                                        </p:tgtEl>
                                        <p:attrNameLst>
                                          <p:attrName>style.visibility</p:attrName>
                                        </p:attrNameLst>
                                      </p:cBhvr>
                                      <p:to>
                                        <p:strVal val="visible"/>
                                      </p:to>
                                    </p:set>
                                    <p:animEffect transition="in" filter="wipe(right)">
                                      <p:cBhvr>
                                        <p:cTn id="28" dur="500"/>
                                        <p:tgtEl>
                                          <p:spTgt spid="7">
                                            <p:graphicEl>
                                              <a:dgm id="{2ACB8CC3-00E8-4432-86BE-551FE0B0778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7">
                                            <p:graphicEl>
                                              <a:dgm id="{64FE177C-75AF-450E-80D7-F8253349E81E}"/>
                                            </p:graphicEl>
                                          </p:spTgt>
                                        </p:tgtEl>
                                        <p:attrNameLst>
                                          <p:attrName>style.visibility</p:attrName>
                                        </p:attrNameLst>
                                      </p:cBhvr>
                                      <p:to>
                                        <p:strVal val="visible"/>
                                      </p:to>
                                    </p:set>
                                    <p:animEffect transition="in" filter="wipe(right)">
                                      <p:cBhvr>
                                        <p:cTn id="33" dur="500"/>
                                        <p:tgtEl>
                                          <p:spTgt spid="7">
                                            <p:graphicEl>
                                              <a:dgm id="{64FE177C-75AF-450E-80D7-F8253349E81E}"/>
                                            </p:graphicEl>
                                          </p:spTgt>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7">
                                            <p:graphicEl>
                                              <a:dgm id="{73D0D03E-46BF-4371-B146-2B9644CE6924}"/>
                                            </p:graphicEl>
                                          </p:spTgt>
                                        </p:tgtEl>
                                        <p:attrNameLst>
                                          <p:attrName>style.visibility</p:attrName>
                                        </p:attrNameLst>
                                      </p:cBhvr>
                                      <p:to>
                                        <p:strVal val="visible"/>
                                      </p:to>
                                    </p:set>
                                    <p:animEffect transition="in" filter="wipe(right)">
                                      <p:cBhvr>
                                        <p:cTn id="36" dur="500"/>
                                        <p:tgtEl>
                                          <p:spTgt spid="7">
                                            <p:graphicEl>
                                              <a:dgm id="{73D0D03E-46BF-4371-B146-2B9644CE692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7">
                                            <p:graphicEl>
                                              <a:dgm id="{5A9BBE13-75E6-4F93-8611-F8F40C06A3BB}"/>
                                            </p:graphicEl>
                                          </p:spTgt>
                                        </p:tgtEl>
                                        <p:attrNameLst>
                                          <p:attrName>style.visibility</p:attrName>
                                        </p:attrNameLst>
                                      </p:cBhvr>
                                      <p:to>
                                        <p:strVal val="visible"/>
                                      </p:to>
                                    </p:set>
                                    <p:animEffect transition="in" filter="wipe(right)">
                                      <p:cBhvr>
                                        <p:cTn id="41" dur="500"/>
                                        <p:tgtEl>
                                          <p:spTgt spid="7">
                                            <p:graphicEl>
                                              <a:dgm id="{5A9BBE13-75E6-4F93-8611-F8F40C06A3BB}"/>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7">
                                            <p:graphicEl>
                                              <a:dgm id="{D575DDC7-D99B-4BA8-BC3B-D64220CD9794}"/>
                                            </p:graphicEl>
                                          </p:spTgt>
                                        </p:tgtEl>
                                        <p:attrNameLst>
                                          <p:attrName>style.visibility</p:attrName>
                                        </p:attrNameLst>
                                      </p:cBhvr>
                                      <p:to>
                                        <p:strVal val="visible"/>
                                      </p:to>
                                    </p:set>
                                    <p:animEffect transition="in" filter="wipe(right)">
                                      <p:cBhvr>
                                        <p:cTn id="44" dur="500"/>
                                        <p:tgtEl>
                                          <p:spTgt spid="7">
                                            <p:graphicEl>
                                              <a:dgm id="{D575DDC7-D99B-4BA8-BC3B-D64220CD97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p00.epimg.net/sociedad/imagenes/2014/02/19/actualidad/1392816442_298651_1392816527_noticia_no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131"/>
            <a:ext cx="9036496" cy="6777372"/>
          </a:xfrm>
          <a:prstGeom prst="rect">
            <a:avLst/>
          </a:prstGeom>
          <a:noFill/>
          <a:extLst>
            <a:ext uri="{909E8E84-426E-40DD-AFC4-6F175D3DCCD1}">
              <a14:hiddenFill xmlns:a14="http://schemas.microsoft.com/office/drawing/2010/main">
                <a:solidFill>
                  <a:srgbClr val="FFFFFF"/>
                </a:solidFill>
              </a14:hiddenFill>
            </a:ext>
          </a:extLst>
        </p:spPr>
      </p:pic>
      <p:sp>
        <p:nvSpPr>
          <p:cNvPr id="9" name="8 Título"/>
          <p:cNvSpPr>
            <a:spLocks noGrp="1"/>
          </p:cNvSpPr>
          <p:nvPr>
            <p:ph type="title"/>
          </p:nvPr>
        </p:nvSpPr>
        <p:spPr/>
        <p:txBody>
          <a:bodyPr/>
          <a:lstStyle/>
          <a:p>
            <a:pPr algn="ctr"/>
            <a:r>
              <a:rPr lang="es-MX" dirty="0" smtClean="0">
                <a:solidFill>
                  <a:schemeClr val="bg1">
                    <a:lumMod val="50000"/>
                  </a:schemeClr>
                </a:solidFill>
                <a:latin typeface="Arial Black" panose="020B0A04020102020204" pitchFamily="34" charset="0"/>
              </a:rPr>
              <a:t>REFENCIAS BIBLIOGRAFICAS</a:t>
            </a:r>
            <a:endParaRPr lang="es-MX" dirty="0">
              <a:solidFill>
                <a:schemeClr val="bg1">
                  <a:lumMod val="50000"/>
                </a:schemeClr>
              </a:solidFill>
              <a:latin typeface="Arial Black" panose="020B0A04020102020204" pitchFamily="34" charset="0"/>
            </a:endParaRPr>
          </a:p>
        </p:txBody>
      </p:sp>
      <p:sp>
        <p:nvSpPr>
          <p:cNvPr id="6" name="Rectangle 2"/>
          <p:cNvSpPr>
            <a:spLocks noChangeArrowheads="1"/>
          </p:cNvSpPr>
          <p:nvPr/>
        </p:nvSpPr>
        <p:spPr bwMode="auto">
          <a:xfrm>
            <a:off x="107504" y="1163795"/>
            <a:ext cx="8928992"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ct val="0"/>
              </a:spcAft>
              <a:buClrTx/>
              <a:buSzTx/>
              <a:buFontTx/>
              <a:buNone/>
              <a:tabLst/>
            </a:pPr>
            <a:r>
              <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Ahmad, N., </a:t>
            </a:r>
            <a:r>
              <a:rPr kumimoji="0" lang="es-E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Plorde</a:t>
            </a:r>
            <a:r>
              <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J., &amp; </a:t>
            </a:r>
            <a:r>
              <a:rPr kumimoji="0" lang="es-E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Drew</a:t>
            </a:r>
            <a:r>
              <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L. (2010). </a:t>
            </a:r>
            <a:r>
              <a:rPr kumimoji="0" lang="en-US" altLang="es-ES" sz="2000" b="0" i="1"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Sherris</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a:t>
            </a:r>
            <a:r>
              <a:rPr kumimoji="0" lang="en-US" altLang="es-ES" sz="2000" b="0" i="1"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Microbiología</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a:t>
            </a:r>
            <a:r>
              <a:rPr kumimoji="0" lang="en-US" altLang="es-ES" sz="2000" b="0" i="1"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Médica</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New York: McGraw Hill.</a:t>
            </a:r>
            <a:endPar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Enríquez</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J., &amp;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Guarner</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C. (2008). </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Hepatitis C.</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Barcelona: Marge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Médica</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Books.</a:t>
            </a:r>
            <a:endPar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Fiebe</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P.,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Lohmann</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V., &amp; Krieger, N. (2001). </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Sequences in the 5'nontraslated region of hepatitis C 	virus </a:t>
            </a:r>
            <a:r>
              <a:rPr kumimoji="0" lang="en-US" altLang="es-ES" sz="2000" b="0" i="1"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requiered</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for RNA replication</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(Vol. 75). J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virol</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a:t>
            </a:r>
            <a:endPar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Jawetz</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Melnick</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&amp;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Adelberg</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 (2011). </a:t>
            </a:r>
            <a:r>
              <a:rPr kumimoji="0" lang="en-US" altLang="es-ES" sz="2000" b="0" i="1"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Microbiología</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a:t>
            </a:r>
            <a:r>
              <a:rPr kumimoji="0" lang="en-US" altLang="es-ES" sz="2000" b="0" i="1"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médica</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México: McGraw Hill.</a:t>
            </a:r>
            <a:endPar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Kim, Y., Kim, C., &amp; Lee, S. (2002). </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Domains I and II in the 5' </a:t>
            </a:r>
            <a:r>
              <a:rPr kumimoji="0" lang="en-US" altLang="es-ES" sz="2000" b="0" i="1"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nontranslated</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region of the HCV genome 	</a:t>
            </a:r>
            <a:r>
              <a:rPr kumimoji="0" lang="en-US" altLang="es-ES" sz="2000" b="0" i="1"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requiered</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for RNA replication.</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Biochem</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Biophys</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Res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commun</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a:t>
            </a:r>
            <a:endPar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Mauss</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&amp; Berg. (2015). </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Hepatology A Clinical Textbook.</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Alemania</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Flying Publisher.</a:t>
            </a:r>
            <a:endPar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Simmonds , P.,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Bukh</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J., &amp;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Combet</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C. (2005). </a:t>
            </a:r>
            <a:r>
              <a:rPr kumimoji="0" lang="en-US" altLang="es-ES" sz="2000" b="0" i="1"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Consenssus</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proposals for unified system 	of nomenclature of hepatitis C virus genotypes</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(Vol. 42). Hepatology.</a:t>
            </a:r>
            <a:endPar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Simmons, P. (2004). </a:t>
            </a:r>
            <a:r>
              <a:rPr kumimoji="0" lang="en-US" altLang="es-ES" sz="2000"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The origin and evolution of hepatitis viruses in humans.</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J Gen </a:t>
            </a:r>
            <a:r>
              <a:rPr kumimoji="0" lang="en-US" altLang="es-ES" sz="2000"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Virol</a:t>
            </a:r>
            <a:r>
              <a:rPr kumimoji="0" lang="en-US" altLang="es-ES" sz="2000"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a:t>
            </a:r>
            <a:endParaRPr kumimoji="0" lang="es-ES" altLang="es-ES" sz="2000" b="0" i="0" u="none" strike="noStrike" cap="none" normalizeH="0" baseline="0" dirty="0" smtClean="0">
              <a:ln>
                <a:noFill/>
              </a:ln>
              <a:solidFill>
                <a:schemeClr val="bg1">
                  <a:lumMod val="85000"/>
                </a:schemeClr>
              </a:solidFill>
              <a:effectLst/>
              <a:latin typeface="Agency FB" panose="020B0503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s-ES"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Strauss, &amp; Strauss. (2008). </a:t>
            </a:r>
            <a:r>
              <a:rPr kumimoji="0" lang="en-US" altLang="es-ES" b="0" i="1"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Viruses and human disease.</a:t>
            </a:r>
            <a:r>
              <a:rPr kumimoji="0" lang="en-US" altLang="es-ES"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 California: El </a:t>
            </a:r>
            <a:r>
              <a:rPr kumimoji="0" lang="en-US" altLang="es-ES" b="0" i="0" u="none" strike="noStrike" cap="none" normalizeH="0" baseline="0" dirty="0" err="1" smtClean="0">
                <a:ln>
                  <a:noFill/>
                </a:ln>
                <a:solidFill>
                  <a:schemeClr val="bg1">
                    <a:lumMod val="85000"/>
                  </a:schemeClr>
                </a:solidFill>
                <a:effectLst/>
                <a:latin typeface="Agency FB" panose="020B0503020202020204" pitchFamily="34" charset="0"/>
                <a:ea typeface="Arial" panose="020B0604020202020204" pitchFamily="34" charset="0"/>
                <a:cs typeface="Cordia New"/>
              </a:rPr>
              <a:t>sevier</a:t>
            </a:r>
            <a:r>
              <a:rPr kumimoji="0" lang="en-US" altLang="es-ES" b="0" i="0" u="none" strike="noStrike" cap="none" normalizeH="0" baseline="0" dirty="0" smtClean="0">
                <a:ln>
                  <a:noFill/>
                </a:ln>
                <a:solidFill>
                  <a:schemeClr val="bg1">
                    <a:lumMod val="85000"/>
                  </a:schemeClr>
                </a:solidFill>
                <a:effectLst/>
                <a:latin typeface="Agency FB" panose="020B0503020202020204" pitchFamily="34" charset="0"/>
                <a:ea typeface="Arial" panose="020B0604020202020204" pitchFamily="34" charset="0"/>
                <a:cs typeface="Cordia New"/>
              </a:rPr>
              <a:t>.</a:t>
            </a:r>
            <a:endParaRPr kumimoji="0" lang="es-ES" altLang="es-ES" b="0" i="0" u="none" strike="noStrike" cap="none" normalizeH="0" baseline="0" dirty="0" smtClean="0">
              <a:ln>
                <a:noFill/>
              </a:ln>
              <a:solidFill>
                <a:schemeClr val="bg1">
                  <a:lumMod val="85000"/>
                </a:schemeClr>
              </a:solidFill>
              <a:effectLst/>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10" name="Marcador de pie de página 9"/>
          <p:cNvSpPr>
            <a:spLocks noGrp="1"/>
          </p:cNvSpPr>
          <p:nvPr>
            <p:ph type="ftr" sz="quarter" idx="11"/>
          </p:nvPr>
        </p:nvSpPr>
        <p:spPr/>
        <p:txBody>
          <a:bodyPr/>
          <a:lstStyle/>
          <a:p>
            <a:r>
              <a:rPr lang="es-MX" smtClean="0"/>
              <a:t>VIRUS DE LA HEPATITIS C (HCV)</a:t>
            </a:r>
            <a:endParaRPr lang="es-MX"/>
          </a:p>
        </p:txBody>
      </p:sp>
    </p:spTree>
    <p:extLst>
      <p:ext uri="{BB962C8B-B14F-4D97-AF65-F5344CB8AC3E}">
        <p14:creationId xmlns:p14="http://schemas.microsoft.com/office/powerpoint/2010/main" val="1102247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6" name="Picture 2" descr="http://ep00.epimg.net/sociedad/imagenes/2014/02/19/actualidad/1392816442_298651_1392816527_noticia_norm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92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479772"/>
            <a:ext cx="609600" cy="609600"/>
          </a:xfrm>
          <a:prstGeom prst="rect">
            <a:avLst/>
          </a:prstGeom>
        </p:spPr>
      </p:pic>
      <p:sp>
        <p:nvSpPr>
          <p:cNvPr id="5" name="4 Título"/>
          <p:cNvSpPr>
            <a:spLocks noGrp="1"/>
          </p:cNvSpPr>
          <p:nvPr>
            <p:ph type="title"/>
          </p:nvPr>
        </p:nvSpPr>
        <p:spPr/>
        <p:txBody>
          <a:bodyPr/>
          <a:lstStyle/>
          <a:p>
            <a:r>
              <a:rPr lang="es-MX" dirty="0" smtClean="0"/>
              <a:t>GRACIAS POR SU ATENCIÓN</a:t>
            </a:r>
            <a:endParaRPr lang="es-MX" dirty="0"/>
          </a:p>
        </p:txBody>
      </p:sp>
      <p:pic>
        <p:nvPicPr>
          <p:cNvPr id="8" name="7 Marcador de posición de imagen"/>
          <p:cNvPicPr>
            <a:picLocks noGrp="1" noChangeAspect="1"/>
          </p:cNvPicPr>
          <p:nvPr>
            <p:ph type="pic" idx="1"/>
          </p:nvPr>
        </p:nvPicPr>
        <p:blipFill rotWithShape="1">
          <a:blip r:embed="rId8">
            <a:extLst>
              <a:ext uri="{28A0092B-C50C-407E-A947-70E740481C1C}">
                <a14:useLocalDpi xmlns:a14="http://schemas.microsoft.com/office/drawing/2010/main" val="0"/>
              </a:ext>
            </a:extLst>
          </a:blip>
          <a:srcRect l="-373" t="1227" r="373" b="43145"/>
          <a:stretch/>
        </p:blipFill>
        <p:spPr>
          <a:xfrm>
            <a:off x="1835696" y="908720"/>
            <a:ext cx="5442992" cy="3672407"/>
          </a:xfrm>
        </p:spPr>
      </p:pic>
      <p:sp>
        <p:nvSpPr>
          <p:cNvPr id="2" name="1 Marcador de pie de página"/>
          <p:cNvSpPr>
            <a:spLocks noGrp="1"/>
          </p:cNvSpPr>
          <p:nvPr>
            <p:ph type="ftr" sz="quarter" idx="11"/>
          </p:nvPr>
        </p:nvSpPr>
        <p:spPr/>
        <p:txBody>
          <a:bodyPr/>
          <a:lstStyle/>
          <a:p>
            <a:r>
              <a:rPr lang="es-MX" smtClean="0"/>
              <a:t>VIRUS DE LA HEPATITIS C (HCV)</a:t>
            </a:r>
            <a:endParaRPr lang="es-MX"/>
          </a:p>
        </p:txBody>
      </p:sp>
    </p:spTree>
    <p:extLst>
      <p:ext uri="{BB962C8B-B14F-4D97-AF65-F5344CB8AC3E}">
        <p14:creationId xmlns:p14="http://schemas.microsoft.com/office/powerpoint/2010/main" val="8817870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2)">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715" fill="hold"/>
                                        <p:tgtEl>
                                          <p:spTgt spid="9"/>
                                        </p:tgtEl>
                                      </p:cBhvr>
                                    </p:cmd>
                                  </p:childTnLst>
                                </p:cTn>
                              </p:par>
                            </p:childTnLst>
                          </p:cTn>
                        </p:par>
                      </p:childTnLst>
                    </p:cTn>
                  </p:par>
                </p:childTnLst>
              </p:cTn>
              <p:nextCondLst>
                <p:cond evt="onClick" delay="0">
                  <p:tgtEl>
                    <p:spTgt spid="9"/>
                  </p:tgtEl>
                </p:cond>
              </p:nextCondLst>
            </p:seq>
            <p:audio>
              <p:cMediaNode vol="80000">
                <p:cTn id="20" fill="hold" display="0">
                  <p:stCondLst>
                    <p:cond delay="indefinite"/>
                  </p:stCondLst>
                  <p:endCondLst>
                    <p:cond evt="onStopAudio" delay="0">
                      <p:tgtEl>
                        <p:sldTgt/>
                      </p:tgtEl>
                    </p:cond>
                  </p:endCondLst>
                </p:cTn>
                <p:tgtEl>
                  <p:spTgt spid="9"/>
                </p:tgtEl>
              </p:cMediaNode>
            </p:audi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00.epimg.net/sociedad/imagenes/2014/02/19/actualidad/1392816442_298651_1392816527_noticia_norm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3131"/>
            <a:ext cx="9036496" cy="677737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latin typeface="Arial Black" panose="020B0A04020102020204" pitchFamily="34" charset="0"/>
              </a:rPr>
              <a:t>OBJETIVOS</a:t>
            </a:r>
            <a:endParaRPr lang="es-MX" dirty="0">
              <a:latin typeface="Arial Black" panose="020B0A04020102020204" pitchFamily="34" charset="0"/>
            </a:endParaRPr>
          </a:p>
        </p:txBody>
      </p:sp>
      <p:sp>
        <p:nvSpPr>
          <p:cNvPr id="5" name="4 Marcador de contenido"/>
          <p:cNvSpPr>
            <a:spLocks noGrp="1"/>
          </p:cNvSpPr>
          <p:nvPr>
            <p:ph sz="half" idx="2"/>
          </p:nvPr>
        </p:nvSpPr>
        <p:spPr>
          <a:xfrm>
            <a:off x="570384" y="2750021"/>
            <a:ext cx="8003232" cy="3971454"/>
          </a:xfrm>
        </p:spPr>
        <p:txBody>
          <a:bodyPr>
            <a:normAutofit/>
          </a:bodyPr>
          <a:lstStyle/>
          <a:p>
            <a:pPr algn="just"/>
            <a:r>
              <a:rPr lang="es-MX" dirty="0" smtClean="0">
                <a:solidFill>
                  <a:schemeClr val="bg1">
                    <a:lumMod val="85000"/>
                  </a:schemeClr>
                </a:solidFill>
              </a:rPr>
              <a:t>Proporcionar información acerca del VHC</a:t>
            </a:r>
          </a:p>
          <a:p>
            <a:pPr algn="just"/>
            <a:r>
              <a:rPr lang="es-MX" dirty="0" smtClean="0">
                <a:solidFill>
                  <a:schemeClr val="bg1">
                    <a:lumMod val="85000"/>
                  </a:schemeClr>
                </a:solidFill>
              </a:rPr>
              <a:t>Mencionar características estructurales del VHC</a:t>
            </a:r>
          </a:p>
          <a:p>
            <a:pPr algn="just"/>
            <a:r>
              <a:rPr lang="es-MX" dirty="0" smtClean="0">
                <a:solidFill>
                  <a:schemeClr val="bg1">
                    <a:lumMod val="85000"/>
                  </a:schemeClr>
                </a:solidFill>
              </a:rPr>
              <a:t>Dar a conocer los modelos de estudio del VHC</a:t>
            </a:r>
          </a:p>
          <a:p>
            <a:pPr marL="0" indent="0" algn="just">
              <a:buNone/>
            </a:pPr>
            <a:endParaRPr lang="es-MX" dirty="0"/>
          </a:p>
        </p:txBody>
      </p:sp>
      <p:sp>
        <p:nvSpPr>
          <p:cNvPr id="4" name="3 Marcador de pie de página"/>
          <p:cNvSpPr>
            <a:spLocks noGrp="1"/>
          </p:cNvSpPr>
          <p:nvPr>
            <p:ph type="ftr" sz="quarter" idx="11"/>
          </p:nvPr>
        </p:nvSpPr>
        <p:spPr/>
        <p:txBody>
          <a:bodyPr/>
          <a:lstStyle/>
          <a:p>
            <a:r>
              <a:rPr lang="pt-BR" smtClean="0"/>
              <a:t>VIRUS DE LA HEPATITIS C (HCV)</a:t>
            </a:r>
            <a:endParaRPr lang="es-MX" dirty="0"/>
          </a:p>
        </p:txBody>
      </p:sp>
    </p:spTree>
    <p:extLst>
      <p:ext uri="{BB962C8B-B14F-4D97-AF65-F5344CB8AC3E}">
        <p14:creationId xmlns:p14="http://schemas.microsoft.com/office/powerpoint/2010/main" val="242830219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p:cTn id="3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p:cTn id="4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00.epimg.net/sociedad/imagenes/2014/02/19/actualidad/1392816442_298651_1392816527_noticia_norm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3131"/>
            <a:ext cx="9036496" cy="677737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latin typeface="Arial Black" panose="020B0A04020102020204" pitchFamily="34" charset="0"/>
              </a:rPr>
              <a:t>INTRODUCCIÓN</a:t>
            </a:r>
            <a:endParaRPr lang="es-MX" dirty="0">
              <a:latin typeface="Arial Black" panose="020B0A04020102020204" pitchFamily="34" charset="0"/>
            </a:endParaRPr>
          </a:p>
        </p:txBody>
      </p:sp>
      <p:sp>
        <p:nvSpPr>
          <p:cNvPr id="5" name="4 Marcador de contenido"/>
          <p:cNvSpPr>
            <a:spLocks noGrp="1"/>
          </p:cNvSpPr>
          <p:nvPr>
            <p:ph sz="half" idx="2"/>
          </p:nvPr>
        </p:nvSpPr>
        <p:spPr>
          <a:xfrm>
            <a:off x="683568" y="1676400"/>
            <a:ext cx="8003232" cy="3971454"/>
          </a:xfrm>
        </p:spPr>
        <p:txBody>
          <a:bodyPr>
            <a:normAutofit fontScale="92500" lnSpcReduction="20000"/>
          </a:bodyPr>
          <a:lstStyle/>
          <a:p>
            <a:pPr marL="0" indent="0" algn="just">
              <a:buNone/>
            </a:pPr>
            <a:r>
              <a:rPr lang="es-MX" dirty="0">
                <a:solidFill>
                  <a:schemeClr val="bg1">
                    <a:lumMod val="85000"/>
                  </a:schemeClr>
                </a:solidFill>
              </a:rPr>
              <a:t>La hepatitis C es una enfermedad prevalente en todo el mundo, la cual es ocasionada por el virus del mismos nombre; este virus puede causar distintas formas de infección tales como la </a:t>
            </a:r>
            <a:r>
              <a:rPr lang="es-MX" dirty="0" smtClean="0">
                <a:solidFill>
                  <a:schemeClr val="bg1">
                    <a:lumMod val="85000"/>
                  </a:schemeClr>
                </a:solidFill>
              </a:rPr>
              <a:t>infección </a:t>
            </a:r>
            <a:r>
              <a:rPr lang="es-MX" dirty="0">
                <a:solidFill>
                  <a:schemeClr val="bg1">
                    <a:lumMod val="85000"/>
                  </a:schemeClr>
                </a:solidFill>
              </a:rPr>
              <a:t>aguda y crónica, variando desde un malestar leve que puede perdurar algunas semanas hasta una infección de por vida. Su medio de transmisión es a través de la sangre, y las causas de infección más comunes son las prácticas de inyección poco seguras, la esterilización inapropiada de equipo médico en algunos entornos de atención sanitaria y la transfusión de sangre y productos sanguíneos sin analizar.</a:t>
            </a:r>
            <a:endParaRPr lang="es-ES" dirty="0">
              <a:solidFill>
                <a:schemeClr val="bg1">
                  <a:lumMod val="85000"/>
                </a:schemeClr>
              </a:solidFill>
            </a:endParaRPr>
          </a:p>
          <a:p>
            <a:pPr algn="just"/>
            <a:endParaRPr lang="es-MX" dirty="0"/>
          </a:p>
        </p:txBody>
      </p:sp>
      <p:sp>
        <p:nvSpPr>
          <p:cNvPr id="4" name="3 Marcador de pie de página"/>
          <p:cNvSpPr>
            <a:spLocks noGrp="1"/>
          </p:cNvSpPr>
          <p:nvPr>
            <p:ph type="ftr" sz="quarter" idx="11"/>
          </p:nvPr>
        </p:nvSpPr>
        <p:spPr/>
        <p:txBody>
          <a:bodyPr/>
          <a:lstStyle/>
          <a:p>
            <a:r>
              <a:rPr lang="pt-BR" smtClean="0"/>
              <a:t>VIRUS DE LA HEPATITIS C (HCV)</a:t>
            </a:r>
            <a:endParaRPr lang="es-MX" dirty="0"/>
          </a:p>
        </p:txBody>
      </p:sp>
    </p:spTree>
    <p:extLst>
      <p:ext uri="{BB962C8B-B14F-4D97-AF65-F5344CB8AC3E}">
        <p14:creationId xmlns:p14="http://schemas.microsoft.com/office/powerpoint/2010/main" val="40328489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81203" y="9178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dirty="0">
              <a:solidFill>
                <a:srgbClr val="7A7A7A"/>
              </a:solidFill>
              <a:latin typeface="Times New Roman"/>
            </a:endParaRPr>
          </a:p>
        </p:txBody>
      </p:sp>
      <p:sp>
        <p:nvSpPr>
          <p:cNvPr id="3" name="2 Título"/>
          <p:cNvSpPr>
            <a:spLocks noGrp="1"/>
          </p:cNvSpPr>
          <p:nvPr>
            <p:ph type="title"/>
          </p:nvPr>
        </p:nvSpPr>
        <p:spPr/>
        <p:txBody>
          <a:bodyPr>
            <a:normAutofit/>
          </a:bodyPr>
          <a:lstStyle/>
          <a:p>
            <a:r>
              <a:rPr lang="es-MX" sz="4400" dirty="0" smtClean="0">
                <a:latin typeface="Arial Black"/>
              </a:rPr>
              <a:t>Virus de la Hepatitis C</a:t>
            </a:r>
            <a:endParaRPr lang="es-MX" sz="4400" dirty="0"/>
          </a:p>
        </p:txBody>
      </p:sp>
      <p:sp>
        <p:nvSpPr>
          <p:cNvPr id="7" name="6 Marcador de contenido"/>
          <p:cNvSpPr>
            <a:spLocks noGrp="1"/>
          </p:cNvSpPr>
          <p:nvPr>
            <p:ph sz="half" idx="2"/>
          </p:nvPr>
        </p:nvSpPr>
        <p:spPr/>
        <p:txBody>
          <a:bodyPr>
            <a:normAutofit/>
          </a:bodyPr>
          <a:lstStyle/>
          <a:p>
            <a:pPr marL="0" indent="0">
              <a:buNone/>
            </a:pPr>
            <a:endParaRPr lang="es-MX" dirty="0" smtClean="0"/>
          </a:p>
          <a:p>
            <a:pPr marL="0" indent="0">
              <a:buNone/>
            </a:pPr>
            <a:endParaRPr lang="es-MX" dirty="0"/>
          </a:p>
        </p:txBody>
      </p:sp>
      <p:sp>
        <p:nvSpPr>
          <p:cNvPr id="2" name="1 Marcador de pie de página"/>
          <p:cNvSpPr>
            <a:spLocks noGrp="1"/>
          </p:cNvSpPr>
          <p:nvPr>
            <p:ph type="ftr" sz="quarter" idx="11"/>
          </p:nvPr>
        </p:nvSpPr>
        <p:spPr/>
        <p:txBody>
          <a:bodyPr/>
          <a:lstStyle/>
          <a:p>
            <a:r>
              <a:rPr lang="es-MX" smtClean="0"/>
              <a:t>VIRUS DE LA HEPATITIS C (HCV)</a:t>
            </a:r>
            <a:endParaRPr lang="es-MX" dirty="0"/>
          </a:p>
        </p:txBody>
      </p:sp>
      <p:sp>
        <p:nvSpPr>
          <p:cNvPr id="5" name="Rectángulo 4"/>
          <p:cNvSpPr/>
          <p:nvPr/>
        </p:nvSpPr>
        <p:spPr>
          <a:xfrm>
            <a:off x="674460" y="2484930"/>
            <a:ext cx="3558749" cy="1938992"/>
          </a:xfrm>
          <a:prstGeom prst="rect">
            <a:avLst/>
          </a:prstGeom>
        </p:spPr>
        <p:txBody>
          <a:bodyPr wrap="square">
            <a:spAutoFit/>
          </a:bodyPr>
          <a:lstStyle/>
          <a:p>
            <a:pPr algn="just"/>
            <a:r>
              <a:rPr lang="es-MX" sz="2000" dirty="0" smtClean="0">
                <a:latin typeface="Agency FB" panose="020B0503020202020204" pitchFamily="34" charset="0"/>
                <a:ea typeface="Arial" panose="020B0604020202020204" pitchFamily="34" charset="0"/>
                <a:cs typeface="Cordia New"/>
              </a:rPr>
              <a:t>VHC es miembro </a:t>
            </a:r>
            <a:r>
              <a:rPr lang="es-MX" sz="2000" dirty="0">
                <a:latin typeface="Agency FB" panose="020B0503020202020204" pitchFamily="34" charset="0"/>
                <a:ea typeface="Arial" panose="020B0604020202020204" pitchFamily="34" charset="0"/>
                <a:cs typeface="Cordia New"/>
              </a:rPr>
              <a:t>del género </a:t>
            </a:r>
            <a:r>
              <a:rPr lang="es-MX" sz="2000" i="1" dirty="0" err="1" smtClean="0">
                <a:latin typeface="Agency FB" panose="020B0503020202020204" pitchFamily="34" charset="0"/>
                <a:ea typeface="Arial" panose="020B0604020202020204" pitchFamily="34" charset="0"/>
                <a:cs typeface="Cordia New"/>
              </a:rPr>
              <a:t>hepacivirus</a:t>
            </a:r>
            <a:r>
              <a:rPr lang="es-MX" sz="2000" dirty="0" smtClean="0">
                <a:latin typeface="Agency FB" panose="020B0503020202020204" pitchFamily="34" charset="0"/>
                <a:ea typeface="Arial" panose="020B0604020202020204" pitchFamily="34" charset="0"/>
                <a:cs typeface="Cordia New"/>
              </a:rPr>
              <a:t>. Este pertenece a la familia </a:t>
            </a:r>
            <a:r>
              <a:rPr lang="es-MX" sz="2000" i="1" dirty="0" err="1" smtClean="0">
                <a:latin typeface="Agency FB" panose="020B0503020202020204" pitchFamily="34" charset="0"/>
                <a:ea typeface="Arial" panose="020B0604020202020204" pitchFamily="34" charset="0"/>
                <a:cs typeface="Cordia New"/>
              </a:rPr>
              <a:t>Flaviviridae</a:t>
            </a:r>
            <a:r>
              <a:rPr lang="es-MX" sz="2000" i="1" dirty="0" smtClean="0">
                <a:latin typeface="Agency FB" panose="020B0503020202020204" pitchFamily="34" charset="0"/>
                <a:ea typeface="Arial" panose="020B0604020202020204" pitchFamily="34" charset="0"/>
                <a:cs typeface="Cordia New"/>
              </a:rPr>
              <a:t>.</a:t>
            </a:r>
            <a:r>
              <a:rPr lang="es-MX" sz="2000" dirty="0" smtClean="0">
                <a:latin typeface="Agency FB" panose="020B0503020202020204" pitchFamily="34" charset="0"/>
                <a:ea typeface="Arial" panose="020B0604020202020204" pitchFamily="34" charset="0"/>
                <a:cs typeface="Cordia New"/>
              </a:rPr>
              <a:t> </a:t>
            </a:r>
            <a:r>
              <a:rPr lang="es-MX" sz="2000" dirty="0">
                <a:latin typeface="Agency FB" panose="020B0503020202020204" pitchFamily="34" charset="0"/>
              </a:rPr>
              <a:t>F</a:t>
            </a:r>
            <a:r>
              <a:rPr lang="es-MX" sz="2000" dirty="0" smtClean="0">
                <a:latin typeface="Agency FB" panose="020B0503020202020204" pitchFamily="34" charset="0"/>
              </a:rPr>
              <a:t>ormado </a:t>
            </a:r>
            <a:r>
              <a:rPr lang="es-MX" sz="2000" dirty="0">
                <a:latin typeface="Agency FB" panose="020B0503020202020204" pitchFamily="34" charset="0"/>
              </a:rPr>
              <a:t>por ARN de cadena </a:t>
            </a:r>
            <a:r>
              <a:rPr lang="es-MX" sz="2000" dirty="0" smtClean="0">
                <a:latin typeface="Agency FB" panose="020B0503020202020204" pitchFamily="34" charset="0"/>
              </a:rPr>
              <a:t>sencilla. VHC cuenta con aproximadamente 9,600 bases. Agente causal de la Hepatitis C. Se descubrió en el año 1989.</a:t>
            </a:r>
            <a:endParaRPr lang="es-ES" sz="2000" dirty="0">
              <a:latin typeface="Agency FB" panose="020B0503020202020204" pitchFamily="34" charset="0"/>
            </a:endParaRPr>
          </a:p>
        </p:txBody>
      </p:sp>
      <p:pic>
        <p:nvPicPr>
          <p:cNvPr id="11" name="Y8h2wzwdzZs"/>
          <p:cNvPicPr>
            <a:picLocks noRot="1" noChangeAspect="1"/>
          </p:cNvPicPr>
          <p:nvPr>
            <a:videoFile r:link="rId1"/>
          </p:nvPr>
        </p:nvPicPr>
        <p:blipFill>
          <a:blip r:embed="rId4"/>
          <a:stretch>
            <a:fillRect/>
          </a:stretch>
        </p:blipFill>
        <p:spPr>
          <a:xfrm>
            <a:off x="5063388" y="2168551"/>
            <a:ext cx="3150096" cy="2571750"/>
          </a:xfrm>
          <a:prstGeom prst="rect">
            <a:avLst/>
          </a:prstGeom>
        </p:spPr>
      </p:pic>
    </p:spTree>
    <p:extLst>
      <p:ext uri="{BB962C8B-B14F-4D97-AF65-F5344CB8AC3E}">
        <p14:creationId xmlns:p14="http://schemas.microsoft.com/office/powerpoint/2010/main" val="3721731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R="0" rtl="0"/>
            <a:r>
              <a:rPr lang="es-MX" dirty="0" smtClean="0">
                <a:solidFill>
                  <a:srgbClr val="FFFFFF"/>
                </a:solidFill>
                <a:latin typeface="Arial Black" panose="020B0A04020102020204" pitchFamily="34" charset="0"/>
              </a:rPr>
              <a:t>TAXONOMIA Y GENOTIPOS</a:t>
            </a:r>
            <a:endParaRPr lang="es-MX" i="0" u="none" strike="noStrike" baseline="0" dirty="0" smtClean="0">
              <a:solidFill>
                <a:srgbClr val="FFFFFF"/>
              </a:solidFill>
              <a:latin typeface="Arial Black" panose="020B0A04020102020204" pitchFamily="34" charset="0"/>
            </a:endParaRPr>
          </a:p>
        </p:txBody>
      </p:sp>
      <p:sp>
        <p:nvSpPr>
          <p:cNvPr id="4" name="3 Marcador de pie de página"/>
          <p:cNvSpPr>
            <a:spLocks noGrp="1"/>
          </p:cNvSpPr>
          <p:nvPr>
            <p:ph type="ftr" sz="quarter" idx="11"/>
          </p:nvPr>
        </p:nvSpPr>
        <p:spPr/>
        <p:txBody>
          <a:bodyPr/>
          <a:lstStyle/>
          <a:p>
            <a:r>
              <a:rPr lang="es-MX" smtClean="0"/>
              <a:t>VIRUS DE LA HEPATITIS C (HCV)</a:t>
            </a:r>
            <a:endParaRPr lang="es-MX" dirty="0"/>
          </a:p>
        </p:txBody>
      </p:sp>
      <p:graphicFrame>
        <p:nvGraphicFramePr>
          <p:cNvPr id="7" name="Diagrama 6"/>
          <p:cNvGraphicFramePr/>
          <p:nvPr>
            <p:extLst>
              <p:ext uri="{D42A27DB-BD31-4B8C-83A1-F6EECF244321}">
                <p14:modId xmlns:p14="http://schemas.microsoft.com/office/powerpoint/2010/main" val="3980980296"/>
              </p:ext>
            </p:extLst>
          </p:nvPr>
        </p:nvGraphicFramePr>
        <p:xfrm>
          <a:off x="3995936" y="1340768"/>
          <a:ext cx="475252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s://encrypted-tbn0.gstatic.com/images?q=tbn:ANd9GcSDmF1b1h5hVJOhVRyMaBuIaNLU0gw2UgjlTX-dlQSrdCVkR2Uy"/>
          <p:cNvPicPr>
            <a:picLocks noChangeAspect="1" noChangeArrowheads="1"/>
          </p:cNvPicPr>
          <p:nvPr/>
        </p:nvPicPr>
        <p:blipFill rotWithShape="1">
          <a:blip r:embed="rId8">
            <a:extLst>
              <a:ext uri="{28A0092B-C50C-407E-A947-70E740481C1C}">
                <a14:useLocalDpi xmlns:a14="http://schemas.microsoft.com/office/drawing/2010/main" val="0"/>
              </a:ext>
            </a:extLst>
          </a:blip>
          <a:srcRect r="9259"/>
          <a:stretch/>
        </p:blipFill>
        <p:spPr bwMode="auto">
          <a:xfrm>
            <a:off x="380999" y="1881373"/>
            <a:ext cx="2966865" cy="30232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1797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2000"/>
                                        <p:tgtEl>
                                          <p:spTgt spid="4098"/>
                                        </p:tgtEl>
                                      </p:cBhvr>
                                    </p:animEffect>
                                    <p:anim calcmode="lin" valueType="num">
                                      <p:cBhvr>
                                        <p:cTn id="26" dur="2000" fill="hold"/>
                                        <p:tgtEl>
                                          <p:spTgt spid="4098"/>
                                        </p:tgtEl>
                                        <p:attrNameLst>
                                          <p:attrName>ppt_w</p:attrName>
                                        </p:attrNameLst>
                                      </p:cBhvr>
                                      <p:tavLst>
                                        <p:tav tm="0" fmla="#ppt_w*sin(2.5*pi*$)">
                                          <p:val>
                                            <p:fltVal val="0"/>
                                          </p:val>
                                        </p:tav>
                                        <p:tav tm="100000">
                                          <p:val>
                                            <p:fltVal val="1"/>
                                          </p:val>
                                        </p:tav>
                                      </p:tavLst>
                                    </p:anim>
                                    <p:anim calcmode="lin" valueType="num">
                                      <p:cBhvr>
                                        <p:cTn id="27"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rial Black" panose="020B0A04020102020204" pitchFamily="34" charset="0"/>
              </a:rPr>
              <a:t>ESTRCTURA VIRAL</a:t>
            </a:r>
            <a:endParaRPr lang="es-MX" dirty="0">
              <a:latin typeface="Arial Black" panose="020B0A04020102020204" pitchFamily="34" charset="0"/>
            </a:endParaRPr>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133424417"/>
              </p:ext>
            </p:extLst>
          </p:nvPr>
        </p:nvGraphicFramePr>
        <p:xfrm>
          <a:off x="179512" y="1340768"/>
          <a:ext cx="5482952" cy="459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p:txBody>
          <a:bodyPr/>
          <a:lstStyle/>
          <a:p>
            <a:r>
              <a:rPr lang="pt-BR" smtClean="0"/>
              <a:t>VIRUS DE LA HEPATITIS C (HCV)</a:t>
            </a:r>
            <a:endParaRPr lang="es-MX" dirty="0"/>
          </a:p>
        </p:txBody>
      </p:sp>
      <p:pic>
        <p:nvPicPr>
          <p:cNvPr id="5122" name="Picture 2" descr="https://encrypted-tbn3.gstatic.com/images?q=tbn:ANd9GcRmnwP7SibkyU8rTNcNLUkIWMkrkuxYjXQmNdV6p6QnWqC6RQvGG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1772816"/>
            <a:ext cx="3444658" cy="36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0537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rial Black" panose="020B0A04020102020204" pitchFamily="34" charset="0"/>
              </a:rPr>
              <a:t>GENOMA</a:t>
            </a:r>
            <a:endParaRPr lang="es-MX" dirty="0">
              <a:latin typeface="Arial Black" panose="020B0A04020102020204" pitchFamily="34" charset="0"/>
            </a:endParaRPr>
          </a:p>
        </p:txBody>
      </p:sp>
      <p:sp>
        <p:nvSpPr>
          <p:cNvPr id="3" name="2 Marcador de pie de página"/>
          <p:cNvSpPr>
            <a:spLocks noGrp="1"/>
          </p:cNvSpPr>
          <p:nvPr>
            <p:ph type="ftr" sz="quarter" idx="11"/>
          </p:nvPr>
        </p:nvSpPr>
        <p:spPr/>
        <p:txBody>
          <a:bodyPr/>
          <a:lstStyle/>
          <a:p>
            <a:r>
              <a:rPr lang="pt-BR" smtClean="0"/>
              <a:t>VIRUS DE LA HEPATITIS C (HCV)</a:t>
            </a:r>
            <a:endParaRPr lang="es-MX"/>
          </a:p>
        </p:txBody>
      </p:sp>
      <p:pic>
        <p:nvPicPr>
          <p:cNvPr id="10" name="Imagen 9"/>
          <p:cNvPicPr/>
          <p:nvPr/>
        </p:nvPicPr>
        <p:blipFill rotWithShape="1">
          <a:blip r:embed="rId3">
            <a:extLst>
              <a:ext uri="{28A0092B-C50C-407E-A947-70E740481C1C}">
                <a14:useLocalDpi xmlns:a14="http://schemas.microsoft.com/office/drawing/2010/main" val="0"/>
              </a:ext>
            </a:extLst>
          </a:blip>
          <a:srcRect l="34873" t="48033" r="25512" b="14636"/>
          <a:stretch/>
        </p:blipFill>
        <p:spPr bwMode="auto">
          <a:xfrm>
            <a:off x="1763688" y="1340768"/>
            <a:ext cx="4629636" cy="2952328"/>
          </a:xfrm>
          <a:prstGeom prst="rect">
            <a:avLst/>
          </a:prstGeom>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357260"/>
            <a:ext cx="8712968" cy="1749885"/>
          </a:xfrm>
          <a:prstGeom prst="rect">
            <a:avLst/>
          </a:prstGeom>
          <a:ln>
            <a:noFill/>
          </a:ln>
          <a:effectLst>
            <a:softEdge rad="112500"/>
          </a:effectLst>
        </p:spPr>
      </p:pic>
    </p:spTree>
    <p:extLst>
      <p:ext uri="{BB962C8B-B14F-4D97-AF65-F5344CB8AC3E}">
        <p14:creationId xmlns:p14="http://schemas.microsoft.com/office/powerpoint/2010/main" val="3636108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rial Black" panose="020B0A04020102020204" pitchFamily="34" charset="0"/>
              </a:rPr>
              <a:t>GENES Y PROTEINAS</a:t>
            </a:r>
            <a:endParaRPr lang="es-MX" dirty="0">
              <a:latin typeface="Arial Black" panose="020B0A04020102020204" pitchFamily="34" charset="0"/>
            </a:endParaRPr>
          </a:p>
        </p:txBody>
      </p:sp>
      <p:sp>
        <p:nvSpPr>
          <p:cNvPr id="3" name="2 Marcador de pie de página"/>
          <p:cNvSpPr>
            <a:spLocks noGrp="1"/>
          </p:cNvSpPr>
          <p:nvPr>
            <p:ph type="ftr" sz="quarter" idx="11"/>
          </p:nvPr>
        </p:nvSpPr>
        <p:spPr/>
        <p:txBody>
          <a:bodyPr/>
          <a:lstStyle/>
          <a:p>
            <a:r>
              <a:rPr lang="es-MX" smtClean="0"/>
              <a:t>VIRUS DE LA HEPATITIS C (HCV)</a:t>
            </a:r>
            <a:endParaRPr lang="es-MX" dirty="0"/>
          </a:p>
        </p:txBody>
      </p:sp>
      <p:sp>
        <p:nvSpPr>
          <p:cNvPr id="7" name="5 Rectángulo"/>
          <p:cNvSpPr/>
          <p:nvPr/>
        </p:nvSpPr>
        <p:spPr>
          <a:xfrm>
            <a:off x="1902365" y="1008971"/>
            <a:ext cx="518686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PROTEINAS ESTRUCTURALES</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7" descr="http://nutricion.nichese.com/nutri-gif/aguacate1.jpg"/>
          <p:cNvPicPr/>
          <p:nvPr/>
        </p:nvPicPr>
        <p:blipFill rotWithShape="1">
          <a:blip r:embed="rId3">
            <a:extLst>
              <a:ext uri="{28A0092B-C50C-407E-A947-70E740481C1C}">
                <a14:useLocalDpi xmlns:a14="http://schemas.microsoft.com/office/drawing/2010/main" val="0"/>
              </a:ext>
            </a:extLst>
          </a:blip>
          <a:srcRect l="12042" r="12872"/>
          <a:stretch/>
        </p:blipFill>
        <p:spPr bwMode="auto">
          <a:xfrm>
            <a:off x="976852" y="2060848"/>
            <a:ext cx="2947076" cy="3024336"/>
          </a:xfrm>
          <a:prstGeom prst="rect">
            <a:avLst/>
          </a:prstGeom>
          <a:noFill/>
          <a:ln>
            <a:noFill/>
          </a:ln>
          <a:extLst>
            <a:ext uri="{53640926-AAD7-44D8-BBD7-CCE9431645EC}">
              <a14:shadowObscured xmlns:a14="http://schemas.microsoft.com/office/drawing/2010/main"/>
            </a:ext>
          </a:extLst>
        </p:spPr>
      </p:pic>
      <p:pic>
        <p:nvPicPr>
          <p:cNvPr id="9" name="Imagen 8" descr="https://upload.wikimedia.org/wikipedia/commons/9/96/HCV_structur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111000"/>
            <a:ext cx="3600400" cy="2885744"/>
          </a:xfrm>
          <a:prstGeom prst="rect">
            <a:avLst/>
          </a:prstGeom>
          <a:noFill/>
          <a:ln>
            <a:noFill/>
          </a:ln>
        </p:spPr>
      </p:pic>
    </p:spTree>
    <p:extLst>
      <p:ext uri="{BB962C8B-B14F-4D97-AF65-F5344CB8AC3E}">
        <p14:creationId xmlns:p14="http://schemas.microsoft.com/office/powerpoint/2010/main" val="34027604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par>
                                <p:cTn id="26" presetID="26" presetClass="emph" presetSubtype="0" fill="hold" grpId="1" nodeType="withEffect">
                                  <p:stCondLst>
                                    <p:cond delay="0"/>
                                  </p:stCondLst>
                                  <p:childTnLst>
                                    <p:animEffect transition="out" filter="fade">
                                      <p:cBhvr>
                                        <p:cTn id="27" dur="500" tmFilter="0, 0; .2, .5; .8, .5; 1, 0"/>
                                        <p:tgtEl>
                                          <p:spTgt spid="7"/>
                                        </p:tgtEl>
                                      </p:cBhvr>
                                    </p:animEffect>
                                    <p:animScale>
                                      <p:cBhvr>
                                        <p:cTn id="28" dur="250" autoRev="1" fill="hold"/>
                                        <p:tgtEl>
                                          <p:spTgt spid="7"/>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Lst>
  </p:timing>
</p:sld>
</file>

<file path=ppt/theme/theme1.xml><?xml version="1.0" encoding="utf-8"?>
<a:theme xmlns:a="http://schemas.openxmlformats.org/drawingml/2006/main" name="Tema2">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2806</TotalTime>
  <Words>2787</Words>
  <Application>Microsoft Office PowerPoint</Application>
  <PresentationFormat>Presentación en pantalla (4:3)</PresentationFormat>
  <Paragraphs>285</Paragraphs>
  <Slides>21</Slides>
  <Notes>18</Notes>
  <HiddenSlides>0</HiddenSlides>
  <MMClips>2</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Agency FB</vt:lpstr>
      <vt:lpstr>Arial</vt:lpstr>
      <vt:lpstr>Arial Black</vt:lpstr>
      <vt:lpstr>Calibri</vt:lpstr>
      <vt:lpstr>Cordia New</vt:lpstr>
      <vt:lpstr>Georgia</vt:lpstr>
      <vt:lpstr>Times New Roman</vt:lpstr>
      <vt:lpstr>Tema2</vt:lpstr>
      <vt:lpstr>Presentación de PowerPoint</vt:lpstr>
      <vt:lpstr>INDICE</vt:lpstr>
      <vt:lpstr>OBJETIVOS</vt:lpstr>
      <vt:lpstr>INTRODUCCIÓN</vt:lpstr>
      <vt:lpstr>Virus de la Hepatitis C</vt:lpstr>
      <vt:lpstr>TAXONOMIA Y GENOTIPOS</vt:lpstr>
      <vt:lpstr>ESTRCTURA VIRAL</vt:lpstr>
      <vt:lpstr>GENOMA</vt:lpstr>
      <vt:lpstr>GENES Y PROTEINAS</vt:lpstr>
      <vt:lpstr>GENES Y PROTEINAS</vt:lpstr>
      <vt:lpstr>EPIDEMIOLOGIA</vt:lpstr>
      <vt:lpstr>EPIDEMIOLOGIA</vt:lpstr>
      <vt:lpstr>EPIDEMIOLOGIA</vt:lpstr>
      <vt:lpstr>PATOLOGIA</vt:lpstr>
      <vt:lpstr>TRATAMIENTO</vt:lpstr>
      <vt:lpstr>DIAGNOSTICO</vt:lpstr>
      <vt:lpstr>MODELOS DE ESTUDIO</vt:lpstr>
      <vt:lpstr>MODELOS ANIMALES</vt:lpstr>
      <vt:lpstr>Conclusión</vt:lpstr>
      <vt:lpstr>REFENCIAS BIBLIOGRAFICAS</vt:lpstr>
      <vt:lpstr>GRACIAS POR SU ATENCIÓN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 anahi</dc:creator>
  <cp:lastModifiedBy>Anahi Zamora</cp:lastModifiedBy>
  <cp:revision>108</cp:revision>
  <dcterms:created xsi:type="dcterms:W3CDTF">2015-09-19T01:58:53Z</dcterms:created>
  <dcterms:modified xsi:type="dcterms:W3CDTF">2015-12-02T23:10:39Z</dcterms:modified>
</cp:coreProperties>
</file>